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3" r:id="rId4"/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1" baseline="0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  <a:defRPr b="0" baseline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ctr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ctr">
              <a:spcBef>
                <a:spcPts val="320"/>
              </a:spcBef>
              <a:buClr>
                <a:schemeClr val="accent4"/>
              </a:buClr>
              <a:buFont typeface="Noto Symbol"/>
              <a:buNone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Noto Symbol"/>
              <a:buNone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Font typeface="Trebuchet MS"/>
              <a:buNone/>
              <a:defRPr baseline="0" sz="2400"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spcAft>
                <a:spcPts val="0"/>
              </a:spcAft>
              <a:buFont typeface="Trebuchet MS"/>
              <a:buNone/>
              <a:defRPr sz="1400"/>
            </a:lvl1pPr>
            <a:lvl2pPr rtl="0">
              <a:spcBef>
                <a:spcPts val="0"/>
              </a:spcBef>
              <a:buFont typeface="Trebuchet MS"/>
              <a:buNone/>
              <a:defRPr sz="1200"/>
            </a:lvl2pPr>
            <a:lvl3pPr rtl="0">
              <a:spcBef>
                <a:spcPts val="0"/>
              </a:spcBef>
              <a:buFont typeface="Trebuchet MS"/>
              <a:buNone/>
              <a:defRPr sz="1000"/>
            </a:lvl3pPr>
            <a:lvl4pPr rtl="0">
              <a:spcBef>
                <a:spcPts val="0"/>
              </a:spcBef>
              <a:buFont typeface="Trebuchet MS"/>
              <a:buNone/>
              <a:defRPr sz="900"/>
            </a:lvl4pPr>
            <a:lvl5pPr rtl="0">
              <a:spcBef>
                <a:spcPts val="0"/>
              </a:spcBef>
              <a:buFont typeface="Trebuchet MS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Font typeface="Trebuchet MS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Font typeface="Trebuchet MS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Font typeface="Trebuchet MS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3800" cap="non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3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sz="23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sz="20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sz="18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aseline="0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aseline="0" sz="1600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aseline="0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jpg"/><Relationship Id="rId2" Type="http://schemas.openxmlformats.org/officeDocument/2006/relationships/image" Target="../media/image09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2663825" y="0"/>
            <a:ext cx="6480174" cy="6858000"/>
            <a:chOff x="2663825" y="0"/>
            <a:chExt cx="6480174" cy="6858000"/>
          </a:xfrm>
        </p:grpSpPr>
        <p:pic>
          <p:nvPicPr>
            <p:cNvPr id="6" name="Shape 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3825" y="0"/>
              <a:ext cx="64801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7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" name="Shape 8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" name="Shape 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8150225" y="0"/>
            <a:ext cx="993774" cy="6858000"/>
            <a:chOff x="8150225" y="0"/>
            <a:chExt cx="993774" cy="6858000"/>
          </a:xfrm>
        </p:grpSpPr>
        <p:pic>
          <p:nvPicPr>
            <p:cNvPr id="28" name="Shape 2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0"/>
              <a:ext cx="993774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Shape 29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120" name="Shape 12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Shape 121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Shape 122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⦿"/>
              <a:defRPr b="0" baseline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◼"/>
              <a:defRPr b="0" baseline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•"/>
              <a:defRPr b="0" baseline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●"/>
              <a:defRPr b="0" baseline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ymbol"/>
              <a:buChar char="◉"/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marL="1472184" marR="0" rtl="0" algn="l">
              <a:spcBef>
                <a:spcPts val="400"/>
              </a:spcBef>
              <a:buClr>
                <a:schemeClr val="accent4"/>
              </a:buClr>
              <a:buFont typeface="Noto Symbol"/>
              <a:buChar char="●"/>
              <a:defRPr b="0" baseline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marL="1673351" marR="0" rtl="0" algn="l">
              <a:spcBef>
                <a:spcPts val="320"/>
              </a:spcBef>
              <a:buClr>
                <a:schemeClr val="accent4"/>
              </a:buClr>
              <a:buFont typeface="Noto Symbol"/>
              <a:buChar char="◼"/>
              <a:defRPr b="0" baseline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marL="1847088" marR="0" rtl="0" algn="l">
              <a:spcBef>
                <a:spcPts val="300"/>
              </a:spcBef>
              <a:buClr>
                <a:schemeClr val="accent4"/>
              </a:buClr>
              <a:buFont typeface="Trebuchet MS"/>
              <a:buChar char="•"/>
              <a:defRPr b="0" baseline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marL="2057400" marR="0" rtl="0" algn="l">
              <a:spcBef>
                <a:spcPts val="280"/>
              </a:spcBef>
              <a:buClr>
                <a:schemeClr val="accent4"/>
              </a:buClr>
              <a:buFont typeface="Noto Symbol"/>
              <a:buChar char="▪"/>
              <a:defRPr b="0" baseline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fld id="{00000000-1234-1234-1234-123412341234}" type="slidenum">
              <a:rPr b="0" baseline="0" i="0" lang="en-US" sz="11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Relationship Id="rId4" Type="http://schemas.openxmlformats.org/officeDocument/2006/relationships/image" Target="../media/image4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jpg"/><Relationship Id="rId4" Type="http://schemas.openxmlformats.org/officeDocument/2006/relationships/image" Target="../media/image45.jpg"/><Relationship Id="rId5" Type="http://schemas.openxmlformats.org/officeDocument/2006/relationships/image" Target="../media/image48.jpg"/><Relationship Id="rId6" Type="http://schemas.openxmlformats.org/officeDocument/2006/relationships/image" Target="../media/image47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png"/><Relationship Id="rId4" Type="http://schemas.openxmlformats.org/officeDocument/2006/relationships/image" Target="../media/image5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7.jpg"/><Relationship Id="rId4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5.png"/><Relationship Id="rId4" Type="http://schemas.openxmlformats.org/officeDocument/2006/relationships/image" Target="../media/image5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6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jpg"/><Relationship Id="rId4" Type="http://schemas.openxmlformats.org/officeDocument/2006/relationships/image" Target="../media/image65.jpg"/><Relationship Id="rId5" Type="http://schemas.openxmlformats.org/officeDocument/2006/relationships/image" Target="../media/image6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6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Relationship Id="rId4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subTitle"/>
          </p:nvPr>
        </p:nvSpPr>
        <p:spPr>
          <a:xfrm>
            <a:off x="3354387" y="3540125"/>
            <a:ext cx="5114925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ymbol"/>
              <a:buNone/>
            </a:pPr>
            <a:r>
              <a:rPr lang="en-US"/>
              <a:t>REVIEW</a:t>
            </a:r>
          </a:p>
        </p:txBody>
      </p:sp>
      <p:pic>
        <p:nvPicPr>
          <p:cNvPr id="22" name="Shape 22"/>
          <p:cNvPicPr preferRelativeResize="0"/>
          <p:nvPr>
            <p:ph type="ctr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0" y="530225"/>
            <a:ext cx="5108700" cy="290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 startAt="2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Cholesterol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20% of membrane lipid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Stabilize membrane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Maintain fluidity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124200"/>
            <a:ext cx="3511549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 startAt="3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Lipid + sugar attached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5% membrane lipid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For cell recognition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2286000"/>
            <a:ext cx="2971799" cy="40925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95" name="Shape 195"/>
          <p:cNvSpPr/>
          <p:nvPr/>
        </p:nvSpPr>
        <p:spPr>
          <a:xfrm>
            <a:off x="3657600" y="4343400"/>
            <a:ext cx="2514599" cy="533399"/>
          </a:xfrm>
          <a:prstGeom prst="rightArrow">
            <a:avLst>
              <a:gd fmla="val 19309" name="adj1"/>
              <a:gd fmla="val 50000" name="adj2"/>
            </a:avLst>
          </a:prstGeom>
          <a:solidFill>
            <a:schemeClr val="accent1"/>
          </a:solidFill>
          <a:ln cap="flat" cmpd="sng" w="40000">
            <a:solidFill>
              <a:srgbClr val="862A4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752600" y="4343400"/>
            <a:ext cx="18288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49211"/>
            <a:ext cx="7492999" cy="89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990600"/>
            <a:ext cx="72390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Integral Proteins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Inserted into lipid bilayer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Have both hydrophilic &amp; hydrophobic regions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enzymes, transport, receptors (relay messages)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352800"/>
            <a:ext cx="3379786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04" name="Shape 204"/>
          <p:cNvSpPr txBox="1"/>
          <p:nvPr/>
        </p:nvSpPr>
        <p:spPr>
          <a:xfrm>
            <a:off x="685800" y="4953000"/>
            <a:ext cx="1828800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integral proteins</a:t>
            </a:r>
          </a:p>
        </p:txBody>
      </p:sp>
      <p:cxnSp>
        <p:nvCxnSpPr>
          <p:cNvPr id="205" name="Shape 205"/>
          <p:cNvCxnSpPr/>
          <p:nvPr/>
        </p:nvCxnSpPr>
        <p:spPr>
          <a:xfrm flipH="1" rot="10800000">
            <a:off x="2514600" y="5105400"/>
            <a:ext cx="4419599" cy="3254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6" name="Shape 206"/>
          <p:cNvCxnSpPr/>
          <p:nvPr/>
        </p:nvCxnSpPr>
        <p:spPr>
          <a:xfrm>
            <a:off x="2514600" y="5430837"/>
            <a:ext cx="2514599" cy="13176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7" name="Shape 207"/>
          <p:cNvCxnSpPr/>
          <p:nvPr/>
        </p:nvCxnSpPr>
        <p:spPr>
          <a:xfrm>
            <a:off x="2514600" y="5430837"/>
            <a:ext cx="3505200" cy="5889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Trebuchet MS"/>
              <a:buAutoNum type="arabicPeriod" startAt="2"/>
            </a:pPr>
            <a:r>
              <a:rPr b="0" baseline="0" i="0" lang="en-US" sz="26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Peripheral Proteins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Attached loosely to membrane</a:t>
            </a:r>
          </a:p>
          <a:p>
            <a:pPr indent="-51911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1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Functions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: support, enzymes, movement, linkage</a:t>
            </a:r>
          </a:p>
          <a:p>
            <a:pPr indent="-387032" lvl="1" marL="76041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3352800"/>
            <a:ext cx="3379786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15" name="Shape 215"/>
          <p:cNvSpPr txBox="1"/>
          <p:nvPr/>
        </p:nvSpPr>
        <p:spPr>
          <a:xfrm>
            <a:off x="685800" y="4953000"/>
            <a:ext cx="2133599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peripheral protein</a:t>
            </a:r>
          </a:p>
        </p:txBody>
      </p:sp>
      <p:cxnSp>
        <p:nvCxnSpPr>
          <p:cNvPr id="216" name="Shape 216"/>
          <p:cNvCxnSpPr/>
          <p:nvPr/>
        </p:nvCxnSpPr>
        <p:spPr>
          <a:xfrm flipH="1" rot="10800000">
            <a:off x="2819400" y="4572000"/>
            <a:ext cx="3886200" cy="85883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1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 + sugar attached</a:t>
            </a:r>
          </a:p>
          <a:p>
            <a:pPr indent="-273050" lvl="1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Serves as specific biological marker → cell recognition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1400" y="3276600"/>
            <a:ext cx="4267199" cy="324167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24" name="Shape 224"/>
          <p:cNvSpPr txBox="1"/>
          <p:nvPr/>
        </p:nvSpPr>
        <p:spPr>
          <a:xfrm>
            <a:off x="457200" y="4953000"/>
            <a:ext cx="26669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glycoprotein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x="3124200" y="5214937"/>
            <a:ext cx="3200399" cy="34766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Mitochondria</a:t>
            </a: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Vesicles/Vacuoles</a:t>
            </a:r>
          </a:p>
        </p:txBody>
      </p:sp>
      <p:sp>
        <p:nvSpPr>
          <p:cNvPr id="232" name="Shape 232"/>
          <p:cNvSpPr txBox="1"/>
          <p:nvPr>
            <p:ph idx="3" type="body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Folded double membrane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Several within cell</a:t>
            </a:r>
          </a:p>
          <a:p>
            <a:pPr indent="0" lvl="0" mar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/>
              <a:t>ATP production</a:t>
            </a:r>
          </a:p>
        </p:txBody>
      </p:sp>
      <p:sp>
        <p:nvSpPr>
          <p:cNvPr id="233" name="Shape 233"/>
          <p:cNvSpPr txBox="1"/>
          <p:nvPr>
            <p:ph idx="4" type="body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Membrane bound sac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Storage and transport of substances (waste, water, food, etc.)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Rough Endoplasmic Reticulum</a:t>
            </a:r>
          </a:p>
        </p:txBody>
      </p:sp>
      <p:sp>
        <p:nvSpPr>
          <p:cNvPr id="239" name="Shape 239"/>
          <p:cNvSpPr txBox="1"/>
          <p:nvPr>
            <p:ph idx="2" type="body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Smooth Endoplasmic Reticulum</a:t>
            </a:r>
          </a:p>
        </p:txBody>
      </p:sp>
      <p:sp>
        <p:nvSpPr>
          <p:cNvPr id="240" name="Shape 240"/>
          <p:cNvSpPr txBox="1"/>
          <p:nvPr>
            <p:ph idx="3" type="body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Single membrane surrounding nucleus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Protein synthesis and processing</a:t>
            </a:r>
          </a:p>
        </p:txBody>
      </p:sp>
      <p:sp>
        <p:nvSpPr>
          <p:cNvPr id="241" name="Shape 241"/>
          <p:cNvSpPr txBox="1"/>
          <p:nvPr>
            <p:ph idx="4" type="body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SIngle membrane surrounding nucleus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Lipid synthesis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Golgi Apparatus</a:t>
            </a: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Lysosomes</a:t>
            </a:r>
          </a:p>
        </p:txBody>
      </p:sp>
      <p:sp>
        <p:nvSpPr>
          <p:cNvPr id="248" name="Shape 248"/>
          <p:cNvSpPr txBox="1"/>
          <p:nvPr>
            <p:ph idx="3" type="body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Single membrane found folded near the ER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Packages proteins for export, forms secretory vesicles</a:t>
            </a:r>
          </a:p>
        </p:txBody>
      </p:sp>
      <p:sp>
        <p:nvSpPr>
          <p:cNvPr id="249" name="Shape 249"/>
          <p:cNvSpPr txBox="1"/>
          <p:nvPr>
            <p:ph idx="4" type="body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Single membrane organelle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Digests macromolecules and cell debris, recycles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Peroxisome</a:t>
            </a:r>
          </a:p>
        </p:txBody>
      </p:sp>
      <p:sp>
        <p:nvSpPr>
          <p:cNvPr id="255" name="Shape 255"/>
          <p:cNvSpPr txBox="1"/>
          <p:nvPr>
            <p:ph idx="2" type="body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Centrioles</a:t>
            </a:r>
          </a:p>
        </p:txBody>
      </p:sp>
      <p:sp>
        <p:nvSpPr>
          <p:cNvPr id="256" name="Shape 256"/>
          <p:cNvSpPr txBox="1"/>
          <p:nvPr>
            <p:ph idx="3" type="body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Single membrane organelle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Oxidizes fatty acids, ethanol, and other compounds</a:t>
            </a:r>
          </a:p>
        </p:txBody>
      </p:sp>
      <p:sp>
        <p:nvSpPr>
          <p:cNvPr id="257" name="Shape 257"/>
          <p:cNvSpPr txBox="1"/>
          <p:nvPr>
            <p:ph idx="4" type="body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Two pairs of bunched microtubules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Anchor and assemble microtubules, assist in cell replication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Cytoskeleton</a:t>
            </a:r>
          </a:p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178807" y="5867400"/>
            <a:ext cx="3520499" cy="45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Ribosomes</a:t>
            </a:r>
          </a:p>
        </p:txBody>
      </p:sp>
      <p:sp>
        <p:nvSpPr>
          <p:cNvPr id="264" name="Shape 264"/>
          <p:cNvSpPr txBox="1"/>
          <p:nvPr>
            <p:ph idx="3" type="body"/>
          </p:nvPr>
        </p:nvSpPr>
        <p:spPr>
          <a:xfrm>
            <a:off x="457200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Network of protein filaments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Support and give the cell structure</a:t>
            </a:r>
          </a:p>
        </p:txBody>
      </p:sp>
      <p:sp>
        <p:nvSpPr>
          <p:cNvPr id="265" name="Shape 265"/>
          <p:cNvSpPr txBox="1"/>
          <p:nvPr>
            <p:ph idx="4" type="body"/>
          </p:nvPr>
        </p:nvSpPr>
        <p:spPr>
          <a:xfrm>
            <a:off x="4178807" y="1711840"/>
            <a:ext cx="35204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Small proteins embedded within cell and on rough ER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Protein synthesis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lang="en-US"/>
              <a:t>Fluid in which organelles float in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Cytosol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fluid</a:t>
            </a:r>
          </a:p>
          <a:p>
            <a:pPr indent="-238125" lvl="2" marL="7588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ymbol"/>
              <a:buChar char="•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water, proteins, salts, sugars</a:t>
            </a:r>
          </a:p>
          <a:p>
            <a:pPr indent="259080" lvl="1" rtl="0">
              <a:spcBef>
                <a:spcPts val="500"/>
              </a:spcBef>
              <a:buClr>
                <a:srgbClr val="F9B639"/>
              </a:buClr>
              <a:buSzPct val="100000"/>
              <a:buFont typeface="Noto Symbol"/>
              <a:buChar char="◼"/>
            </a:pPr>
            <a:r>
              <a:rPr lang="en-US" sz="2600" u="sng">
                <a:solidFill>
                  <a:srgbClr val="C00000"/>
                </a:solidFill>
              </a:rPr>
              <a:t>Organelles</a:t>
            </a:r>
            <a:r>
              <a:rPr lang="en-US" sz="2600"/>
              <a:t>: specific functions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3099" cy="115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1676400"/>
            <a:ext cx="6629400" cy="497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energy (ATP) needed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Molecules move </a:t>
            </a:r>
            <a:r>
              <a:rPr b="0" baseline="0" i="1" lang="en-US" sz="2600" u="none" cap="none" strike="noStrike">
                <a:solidFill>
                  <a:srgbClr val="096D0B"/>
                </a:solidFill>
                <a:latin typeface="Trebuchet MS"/>
                <a:ea typeface="Trebuchet MS"/>
                <a:cs typeface="Trebuchet MS"/>
                <a:sym typeface="Trebuchet MS"/>
              </a:rPr>
              <a:t>down concentration gradient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from HIGH → LOW concentration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diffusion, filtration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 b="0" l="0" r="4901" t="0"/>
          <a:stretch/>
        </p:blipFill>
        <p:spPr>
          <a:xfrm>
            <a:off x="457200" y="3948112"/>
            <a:ext cx="7391399" cy="245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914400"/>
            <a:ext cx="2971799" cy="529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>
            <p:ph idx="1" type="body"/>
          </p:nvPr>
        </p:nvSpPr>
        <p:spPr>
          <a:xfrm>
            <a:off x="457200" y="1609725"/>
            <a:ext cx="47244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Nonpolar &amp; lipid-soluble substances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diffuse directly through lipid bilayer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fat-soluble vitamins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>
            <p:ph idx="1" type="body"/>
          </p:nvPr>
        </p:nvSpPr>
        <p:spPr>
          <a:xfrm>
            <a:off x="457200" y="1609725"/>
            <a:ext cx="75438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Transport proteins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(carrier or channel proteins) assist molecules across membrane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glucose, amino acids,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O, ions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137" y="3124200"/>
            <a:ext cx="7510462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3099" cy="115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 of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Aquaporins: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channel proteins for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 passage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2971800"/>
            <a:ext cx="3352799" cy="343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27050"/>
            <a:ext cx="8534399" cy="58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534399" cy="59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100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066800"/>
            <a:ext cx="7239000" cy="5068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Ability of solution to change shape or tone of cells by changing water volume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Isotonic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equal concentration solutes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Hypertonic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higher conc. of solutes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Hypotonic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lower conc. of solutes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b="25331" l="0" r="0" t="24000"/>
          <a:stretch/>
        </p:blipFill>
        <p:spPr>
          <a:xfrm>
            <a:off x="1447800" y="3736975"/>
            <a:ext cx="5257799" cy="2663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0"/>
            <a:ext cx="921226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475" y="225425"/>
            <a:ext cx="8601074" cy="1195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Energy (ATP) is needed!!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 molecules </a:t>
            </a:r>
            <a:r>
              <a:rPr b="0" baseline="0" i="1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against concentration gradient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from LOW → HIGH concentration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Primary and Secondary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17500"/>
            <a:ext cx="7242175" cy="118268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Membranous = membrane-bound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Mitochondria, peroxisomes, lysosomes, ER, Golgi apparatus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Nonmembranous = no membrane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cytoskeleton, centrioles, ribosomes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>
            <p:ph idx="1" type="body"/>
          </p:nvPr>
        </p:nvSpPr>
        <p:spPr>
          <a:xfrm>
            <a:off x="457200" y="1609725"/>
            <a:ext cx="41148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Directly uses 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ATP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drive transport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Ca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2+ 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pump, H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pump, Na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-K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pump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662111"/>
            <a:ext cx="3352799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577850"/>
            <a:ext cx="296386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577850"/>
            <a:ext cx="28670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574675"/>
            <a:ext cx="2930525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0" y="3698875"/>
            <a:ext cx="2797174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48000" y="3657600"/>
            <a:ext cx="2971799" cy="323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" y="3698875"/>
            <a:ext cx="2819400" cy="312261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1828800" y="85725"/>
            <a:ext cx="52577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Sodium-Potassium Pump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735887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Shape 352"/>
          <p:cNvSpPr txBox="1"/>
          <p:nvPr>
            <p:ph idx="1" type="body"/>
          </p:nvPr>
        </p:nvSpPr>
        <p:spPr>
          <a:xfrm>
            <a:off x="457200" y="1289050"/>
            <a:ext cx="8001000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Move more than 1 substance at a time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Symport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 substances moved in same direction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Antiport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2 substances cross in opposite directions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Eg. cotransport of sugars, animo acids, ions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448050"/>
            <a:ext cx="4800600" cy="31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-6350"/>
            <a:ext cx="7492999" cy="1158874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Fluid &amp; large particles transported across membranes in </a:t>
            </a:r>
            <a:r>
              <a:rPr b="1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vesicles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(sacs)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Exocytosis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“out of cell” – eject substances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Endocytosis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“within the cell”- ingest substances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352800"/>
            <a:ext cx="466725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689100"/>
            <a:ext cx="4038599" cy="471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>
            <p:ph idx="1" type="body"/>
          </p:nvPr>
        </p:nvSpPr>
        <p:spPr>
          <a:xfrm>
            <a:off x="4038600" y="1828800"/>
            <a:ext cx="40385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Phagocytosis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(cell eating) – engulf large or solid material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eg. WBC engulf bacteria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Shape 37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Shape 373"/>
          <p:cNvSpPr txBox="1"/>
          <p:nvPr>
            <p:ph idx="1" type="body"/>
          </p:nvPr>
        </p:nvSpPr>
        <p:spPr>
          <a:xfrm>
            <a:off x="4191000" y="1981200"/>
            <a:ext cx="3809999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Pinocytosis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(cell drinking) – fluid w/dissolved molecules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Eg. intestinal cells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050" y="1905000"/>
            <a:ext cx="396874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457200" y="0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Cell Cycle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825" y="1143000"/>
            <a:ext cx="57150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>
            <p:ph idx="1" type="body"/>
          </p:nvPr>
        </p:nvSpPr>
        <p:spPr>
          <a:xfrm>
            <a:off x="457200" y="1289050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identical copies of DNA before a cell divides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2438400"/>
            <a:ext cx="6019799" cy="400367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DNA replication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occurs during interphase of cell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DNA helix unwinds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DNA separates into 2 chains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Strands act as a template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-US"/>
              <a:t>2 new strands of DNA are created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76200"/>
            <a:ext cx="4572000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>
            <p:ph type="title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225" y="2968625"/>
            <a:ext cx="7242175" cy="95726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>
            <p:ph idx="1" type="body"/>
          </p:nvPr>
        </p:nvSpPr>
        <p:spPr>
          <a:xfrm>
            <a:off x="457200" y="4075112"/>
            <a:ext cx="7239000" cy="2325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Part of cell division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Replicated DNA divided into 2 daughter cells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Usually lasts about an hour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Interphase → prophase → metaphase → anaphase → telophase &amp; cytokinesis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87153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" type="body"/>
          </p:nvPr>
        </p:nvSpPr>
        <p:spPr>
          <a:xfrm>
            <a:off x="228600" y="990600"/>
            <a:ext cx="891540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Control center → contains DNA</a:t>
            </a:r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276600"/>
            <a:ext cx="4124325" cy="33527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Cell Division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457200" y="1369100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/>
              <a:t>Mitosis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Eukaryotes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One cell replicates to create 2 identical copies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/>
              <a:t>Meiosis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Eukaryotes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Gametogenesis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One cell replicates twice to create 4 copies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/>
              <a:t>Binary Fission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600"/>
              <a:t>Prokaryotes</a:t>
            </a:r>
          </a:p>
          <a:p>
            <a:pPr indent="-228600" lvl="1" marL="914400">
              <a:spcBef>
                <a:spcPts val="0"/>
              </a:spcBef>
              <a:buSzPct val="100000"/>
            </a:pPr>
            <a:r>
              <a:rPr lang="en-US" sz="2600"/>
              <a:t>One cell replicates to create 2 identical copies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Prophase- DNA replicates, centrioles migrate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Metaphase- chromosomes line up along, spindle fibers attach to centromeres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Anaphase- spindle fibers pull chromosomes to opposites sides, chromosomes split at centromere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Telophase- nuclear envelope forms around chromosomes, cell divides into 2 daughter cells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725487"/>
            <a:ext cx="5791200" cy="6132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>
            <p:ph type="title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52400"/>
            <a:ext cx="7242175" cy="57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Shape 425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24936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Shape 426"/>
          <p:cNvSpPr txBox="1"/>
          <p:nvPr>
            <p:ph idx="1" type="body"/>
          </p:nvPr>
        </p:nvSpPr>
        <p:spPr>
          <a:xfrm>
            <a:off x="304800" y="1524000"/>
            <a:ext cx="7696199" cy="461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Transcription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RNA formed from DNA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Occurs in nucleus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Types: mRNA, tRNA, rRNA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sng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Translation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protein synthesis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polypeptide formed from mRNA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Occurs in cytoplasm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By </a:t>
            </a:r>
            <a:r>
              <a:rPr b="1" baseline="0" i="0" lang="en-US" sz="2600" u="none" cap="none" strike="noStrike">
                <a:solidFill>
                  <a:srgbClr val="660066"/>
                </a:solidFill>
                <a:latin typeface="Trebuchet MS"/>
                <a:ea typeface="Trebuchet MS"/>
                <a:cs typeface="Trebuchet MS"/>
                <a:sym typeface="Trebuchet MS"/>
              </a:rPr>
              <a:t>ribosomes</a:t>
            </a:r>
          </a:p>
          <a:p>
            <a:pPr indent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00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0066"/>
              </a:solidFill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>
                <a:solidFill>
                  <a:srgbClr val="660066"/>
                </a:solidFill>
              </a:rPr>
              <a:t>GENE → PROTEIN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457200" y="32067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mRNA- messenger RNA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-replicates gene of DNA in nucleus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-leaves nucleus and binds onto rRNA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rRNA- ribosomal RNA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-binds onto mRNA and acts as site for tRNA to read mRNA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tRNA- transfer RNA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-binds onto specific codon (triplet) on mRNA sequence</a:t>
            </a:r>
          </a:p>
          <a:p>
            <a:pPr rtl="0">
              <a:spcBef>
                <a:spcPts val="0"/>
              </a:spcBef>
              <a:buNone/>
            </a:pPr>
            <a:r>
              <a:rPr lang="en-US"/>
              <a:t>	-has specific amino acid attached based on codon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	-binds amino acids with peptide bonds to make polypeptide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75" y="169600"/>
            <a:ext cx="7902299" cy="59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302525" y="1025375"/>
            <a:ext cx="31194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Everyone makes mistakes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7450" y="561299"/>
            <a:ext cx="4180424" cy="593107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/>
        </p:nvSpPr>
        <p:spPr>
          <a:xfrm>
            <a:off x="0" y="1956325"/>
            <a:ext cx="3119400" cy="256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l">
              <a:spcBef>
                <a:spcPts val="0"/>
              </a:spcBef>
              <a:buNone/>
            </a:pPr>
            <a:r>
              <a:rPr lang="en-US" sz="2200"/>
              <a:t>Frameshift mutation- inserting or deleting bases, whole polypeptide is effected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rtl="0" algn="l">
              <a:spcBef>
                <a:spcPts val="0"/>
              </a:spcBef>
              <a:buNone/>
            </a:pPr>
            <a:r>
              <a:rPr lang="en-US" sz="2200"/>
              <a:t>Missense- incorrect sequence of bases, resulting in incorrect polypeptide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algn="l">
              <a:spcBef>
                <a:spcPts val="0"/>
              </a:spcBef>
              <a:buNone/>
            </a:pPr>
            <a:r>
              <a:rPr lang="en-US" sz="2200"/>
              <a:t>Nonsense- incorrect sequence of bases, resulting in a STOP codon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457200" y="32067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Frameshift Mutation: Insertion or Deletion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Cancer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Crohn’s Disease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Cystic Fibrosis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Tay-Sach’s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-US"/>
              <a:t>Missense Mutation: Swapping a base, change an amino acid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Cancer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-US"/>
              <a:t>Nonsense Mutation: Swapping a base, creating a stop codon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Cystic fibrosis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Duchenne muscular dystrophy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Hurler’s syndrome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dk2"/>
                </a:solidFill>
              </a:rPr>
              <a:t>Stem cells</a:t>
            </a: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457200" y="1609725"/>
            <a:ext cx="7239000" cy="4846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Obtained from embryos (blastocysts- a hollow ball of cells) and adults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US"/>
              <a:t>Undifferentiated cells that can assist in the healing of wounds and diseases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marL="0">
              <a:spcBef>
                <a:spcPts val="0"/>
              </a:spcBef>
              <a:buNone/>
            </a:pPr>
            <a:r>
              <a:rPr lang="en-US"/>
              <a:t>IPS cells- induced pluripotent stem cells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7242175" cy="102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" type="body"/>
          </p:nvPr>
        </p:nvSpPr>
        <p:spPr>
          <a:xfrm>
            <a:off x="304800" y="1143000"/>
            <a:ext cx="7924799" cy="499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 membrane barrier surrounds nucleus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Outer part continuous with Rough ER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686050"/>
            <a:ext cx="55626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825" y="73025"/>
            <a:ext cx="3584574" cy="95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idx="1" type="body"/>
          </p:nvPr>
        </p:nvSpPr>
        <p:spPr>
          <a:xfrm>
            <a:off x="381000" y="4419600"/>
            <a:ext cx="85343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Chromatin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DNA + Proteins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0" baseline="0" i="0" lang="en-US" sz="2600" u="sng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Nucleosome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DNA wrapped around 8 </a:t>
            </a:r>
            <a:r>
              <a:rPr b="0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histone proteins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ymbol"/>
              <a:buChar char="⦿"/>
            </a:pPr>
            <a:r>
              <a:rPr b="1" baseline="0" i="0" lang="en-US" sz="2600" u="none" cap="none" strike="noStrike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Histones</a:t>
            </a:r>
            <a:r>
              <a:rPr b="0" baseline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allow for compact and orderly packing of long DNA molecules</a:t>
            </a: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33362"/>
            <a:ext cx="4619625" cy="418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492250"/>
            <a:ext cx="3505200" cy="25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38125"/>
            <a:ext cx="6788150" cy="64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1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enclose cell contents, control exchange of substances with environment, cell communication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ymbol"/>
              <a:buChar char="⦿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Made of: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Lipid bilayer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Cholesterol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Glycolipids</a:t>
            </a:r>
          </a:p>
          <a:p>
            <a:pPr indent="-228600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ymbol"/>
              <a:buChar char="◼"/>
            </a:pPr>
            <a:r>
              <a:rPr b="0" baseline="0" i="0" lang="en-US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Proteins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>
            <p:ph type="title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725" y="317500"/>
            <a:ext cx="7492999" cy="115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" type="body"/>
          </p:nvPr>
        </p:nvSpPr>
        <p:spPr>
          <a:xfrm>
            <a:off x="304800" y="1609725"/>
            <a:ext cx="7696199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Trebuchet MS"/>
              <a:buAutoNum type="arabicPeriod"/>
            </a:pPr>
            <a:r>
              <a:rPr b="0" baseline="0" i="0" lang="en-US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Phospholipid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Polar/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hydrophilic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(water-loving) “head”</a:t>
            </a:r>
          </a:p>
          <a:p>
            <a:pPr indent="-228599" lvl="1" marL="5207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ymbol"/>
              <a:buChar char="◼"/>
            </a:pP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Nonpolar/</a:t>
            </a:r>
            <a:r>
              <a:rPr b="0" baseline="0" i="0" lang="en-US" sz="2600" u="none" cap="none" strike="noStrik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hydrophobic</a:t>
            </a:r>
            <a:r>
              <a:rPr b="0" baseline="0" i="0" lang="en-US" sz="2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 (water-fearing) “tail”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3316287"/>
            <a:ext cx="5854700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1_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