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3" r:id="rId4"/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1" baseline="0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  <a:defRPr b="0" baseline="0" i="0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ctr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ctr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ctr">
              <a:spcBef>
                <a:spcPts val="280"/>
              </a:spcBef>
              <a:buClr>
                <a:schemeClr val="accent4"/>
              </a:buClr>
              <a:buFont typeface="Noto Symbol"/>
              <a:buNone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Trebuchet MS"/>
              <a:buNone/>
              <a:defRPr baseline="0" sz="2400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Trebuchet MS"/>
              <a:buNone/>
              <a:defRPr baseline="0" sz="2400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07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4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2663825" y="0"/>
            <a:ext cx="6480174" cy="6858000"/>
            <a:chOff x="2663825" y="0"/>
            <a:chExt cx="6480174" cy="6858000"/>
          </a:xfrm>
        </p:grpSpPr>
        <p:pic>
          <p:nvPicPr>
            <p:cNvPr id="6" name="Shape 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3825" y="0"/>
              <a:ext cx="648017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7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" name="Shape 8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" name="Shape 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28" name="Shape 2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Shape 29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8150225" y="0"/>
            <a:ext cx="993774" cy="6858000"/>
            <a:chOff x="8150225" y="0"/>
            <a:chExt cx="993774" cy="6858000"/>
          </a:xfrm>
        </p:grpSpPr>
        <p:pic>
          <p:nvPicPr>
            <p:cNvPr id="99" name="Shape 9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0"/>
              <a:ext cx="99377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Shape 100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Shape 10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4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4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png"/><Relationship Id="rId4" Type="http://schemas.openxmlformats.org/officeDocument/2006/relationships/image" Target="../media/image4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Relationship Id="rId4" Type="http://schemas.openxmlformats.org/officeDocument/2006/relationships/image" Target="../media/image4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Relationship Id="rId4" Type="http://schemas.openxmlformats.org/officeDocument/2006/relationships/image" Target="../media/image4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png"/><Relationship Id="rId4" Type="http://schemas.openxmlformats.org/officeDocument/2006/relationships/image" Target="../media/image4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5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Relationship Id="rId4" Type="http://schemas.openxmlformats.org/officeDocument/2006/relationships/image" Target="../media/image5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8.png"/><Relationship Id="rId4" Type="http://schemas.openxmlformats.org/officeDocument/2006/relationships/image" Target="../media/image6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7.png"/><Relationship Id="rId4" Type="http://schemas.openxmlformats.org/officeDocument/2006/relationships/image" Target="../media/image6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4.png"/><Relationship Id="rId4" Type="http://schemas.openxmlformats.org/officeDocument/2006/relationships/image" Target="../media/image6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3.png"/><Relationship Id="rId4" Type="http://schemas.openxmlformats.org/officeDocument/2006/relationships/image" Target="../media/image6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9.jpg"/><Relationship Id="rId4" Type="http://schemas.openxmlformats.org/officeDocument/2006/relationships/image" Target="../media/image7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1.png"/><Relationship Id="rId4" Type="http://schemas.openxmlformats.org/officeDocument/2006/relationships/image" Target="../media/image7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4.jpg"/><Relationship Id="rId4" Type="http://schemas.openxmlformats.org/officeDocument/2006/relationships/image" Target="../media/image78.jpg"/><Relationship Id="rId5" Type="http://schemas.openxmlformats.org/officeDocument/2006/relationships/image" Target="../media/image83.jpg"/><Relationship Id="rId6" Type="http://schemas.openxmlformats.org/officeDocument/2006/relationships/image" Target="../media/image80.jpg"/><Relationship Id="rId7" Type="http://schemas.openxmlformats.org/officeDocument/2006/relationships/image" Target="../media/image81.jpg"/><Relationship Id="rId8" Type="http://schemas.openxmlformats.org/officeDocument/2006/relationships/image" Target="../media/image8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5.png"/><Relationship Id="rId4" Type="http://schemas.openxmlformats.org/officeDocument/2006/relationships/image" Target="../media/image7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4.png"/><Relationship Id="rId4" Type="http://schemas.openxmlformats.org/officeDocument/2006/relationships/image" Target="../media/image8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3.png"/><Relationship Id="rId4" Type="http://schemas.openxmlformats.org/officeDocument/2006/relationships/image" Target="../media/image8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0.jpg"/><Relationship Id="rId4" Type="http://schemas.openxmlformats.org/officeDocument/2006/relationships/image" Target="../media/image9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8.png"/><Relationship Id="rId4" Type="http://schemas.openxmlformats.org/officeDocument/2006/relationships/image" Target="../media/image9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8.png"/><Relationship Id="rId4" Type="http://schemas.openxmlformats.org/officeDocument/2006/relationships/image" Target="../media/image9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8.png"/><Relationship Id="rId4" Type="http://schemas.openxmlformats.org/officeDocument/2006/relationships/image" Target="../media/image8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2.jpg"/><Relationship Id="rId4" Type="http://schemas.openxmlformats.org/officeDocument/2006/relationships/image" Target="../media/image97.jpg"/><Relationship Id="rId5" Type="http://schemas.openxmlformats.org/officeDocument/2006/relationships/image" Target="../media/image9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2.png"/><Relationship Id="rId4" Type="http://schemas.openxmlformats.org/officeDocument/2006/relationships/image" Target="../media/image9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1.jpg"/><Relationship Id="rId4" Type="http://schemas.openxmlformats.org/officeDocument/2006/relationships/image" Target="../media/image10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t/>
            </a:r>
            <a:endParaRPr/>
          </a:p>
        </p:txBody>
      </p:sp>
      <p:pic>
        <p:nvPicPr>
          <p:cNvPr id="22" name="Shape 22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0" y="530225"/>
            <a:ext cx="5108700" cy="290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87153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" type="body"/>
          </p:nvPr>
        </p:nvSpPr>
        <p:spPr>
          <a:xfrm>
            <a:off x="228600" y="990600"/>
            <a:ext cx="891540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center → contains DNA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Most cells have only 1 nucleus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Multinucleate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many nuclei (muscle, some liver cells)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Anucleate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no nucleus (mature RBC)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Three main structures: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Nuclear envelope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Nucleoli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Chromatin</a:t>
            </a:r>
          </a:p>
          <a:p>
            <a:pPr indent="-143256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276600"/>
            <a:ext cx="4124325" cy="33527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905000"/>
            <a:ext cx="3352799" cy="28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152400"/>
            <a:ext cx="3898900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3505200"/>
            <a:ext cx="3886200" cy="29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33400" y="3028950"/>
            <a:ext cx="3886200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Multinucleated Muscle Cells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33400" y="6381750"/>
            <a:ext cx="3886200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Multinucleated Liver Cells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724400" y="4800600"/>
            <a:ext cx="34290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Anucleated Red Blood Cells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023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>
            <p:ph idx="1" type="body"/>
          </p:nvPr>
        </p:nvSpPr>
        <p:spPr>
          <a:xfrm>
            <a:off x="304800" y="1143000"/>
            <a:ext cx="7924799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Double membrane barrier surrounds nucleus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Outer part continuous with Rough 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Nuclear pores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control entry/exit of molecules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2686050"/>
            <a:ext cx="55626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289050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Dark-staining bodies in nucleus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1-2 per cell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Site where ribosomes are made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429000"/>
            <a:ext cx="2800349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200" y="3200400"/>
            <a:ext cx="4249737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73025"/>
            <a:ext cx="3584574" cy="9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idx="1" type="body"/>
          </p:nvPr>
        </p:nvSpPr>
        <p:spPr>
          <a:xfrm>
            <a:off x="381000" y="4419600"/>
            <a:ext cx="85343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Chromatin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DNA + Proteins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Nucleosome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DNA wrapped around 8 </a:t>
            </a:r>
            <a:r>
              <a:rPr b="0" baseline="0" i="0" lang="en-US" sz="26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histone proteins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Histones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allow for compact and orderly packing of long DNA molecules</a:t>
            </a: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33362"/>
            <a:ext cx="4619625" cy="418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492250"/>
            <a:ext cx="3505200" cy="25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38125"/>
            <a:ext cx="6788150" cy="64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1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enclose cell contents, control exchange of substances with environment, cell communication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Made of: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Lipid bilayer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Cholesterol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Glycolipids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Proteins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Proteins float in fluid lipid bilayer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2209800"/>
            <a:ext cx="3852862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idx="1" type="body"/>
          </p:nvPr>
        </p:nvSpPr>
        <p:spPr>
          <a:xfrm>
            <a:off x="304800" y="1609725"/>
            <a:ext cx="76961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/>
            </a:pPr>
            <a:r>
              <a:rPr b="0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Phospholipid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Polar/</a:t>
            </a: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hydrophilic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(water-loving) “head”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Nonpolar/</a:t>
            </a: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hydrophobic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(water-fearing) “tail”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3316287"/>
            <a:ext cx="58547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07987"/>
            <a:ext cx="7391399" cy="622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Basic unit of structure &amp; function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200 different cell types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Made of C, O, H, N + trace elements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 main parts: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Plasma membrane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Cytoplasm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Trebuchet MS"/>
              <a:buAutoNum type="arabicPeriod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Nucleus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>
            <p:ph idx="1" type="body"/>
          </p:nvPr>
        </p:nvSpPr>
        <p:spPr>
          <a:xfrm>
            <a:off x="304800" y="1609725"/>
            <a:ext cx="76961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 startAt="2"/>
            </a:pPr>
            <a:r>
              <a:rPr b="0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Cholesterol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20% of membrane lipid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Stabilize membrane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Maintain fluidity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124200"/>
            <a:ext cx="3511549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>
            <p:ph idx="1" type="body"/>
          </p:nvPr>
        </p:nvSpPr>
        <p:spPr>
          <a:xfrm>
            <a:off x="304800" y="1609725"/>
            <a:ext cx="76961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 startAt="3"/>
            </a:pPr>
            <a:r>
              <a:rPr b="0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Glycolipids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Lipid + sugar attached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5% membrane lipid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For cell recognition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286000"/>
            <a:ext cx="2971799" cy="40925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61" name="Shape 261"/>
          <p:cNvSpPr/>
          <p:nvPr/>
        </p:nvSpPr>
        <p:spPr>
          <a:xfrm>
            <a:off x="3657600" y="4343400"/>
            <a:ext cx="2514599" cy="533399"/>
          </a:xfrm>
          <a:prstGeom prst="rightArrow">
            <a:avLst>
              <a:gd fmla="val 19309" name="adj1"/>
              <a:gd fmla="val 50000" name="adj2"/>
            </a:avLst>
          </a:prstGeom>
          <a:solidFill>
            <a:schemeClr val="accent1"/>
          </a:solidFill>
          <a:ln cap="flat" cmpd="sng" w="40000">
            <a:solidFill>
              <a:srgbClr val="862A4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752600" y="4343400"/>
            <a:ext cx="1828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glycolipid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49211"/>
            <a:ext cx="7492999" cy="89693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>
            <p:ph idx="1" type="body"/>
          </p:nvPr>
        </p:nvSpPr>
        <p:spPr>
          <a:xfrm>
            <a:off x="457200" y="990600"/>
            <a:ext cx="72390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0" baseline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Integral Proteins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Inserted into lipid bilayer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Have both hydrophilic &amp; hydrophobic regions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Functions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enzymes, transport, receptors (relay messages)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352800"/>
            <a:ext cx="3379786" cy="32416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70" name="Shape 270"/>
          <p:cNvSpPr txBox="1"/>
          <p:nvPr/>
        </p:nvSpPr>
        <p:spPr>
          <a:xfrm>
            <a:off x="685800" y="4953000"/>
            <a:ext cx="1828800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integral proteins</a:t>
            </a:r>
          </a:p>
        </p:txBody>
      </p:sp>
      <p:cxnSp>
        <p:nvCxnSpPr>
          <p:cNvPr id="271" name="Shape 271"/>
          <p:cNvCxnSpPr/>
          <p:nvPr/>
        </p:nvCxnSpPr>
        <p:spPr>
          <a:xfrm flipH="1" rot="10800000">
            <a:off x="2514600" y="5105400"/>
            <a:ext cx="4419599" cy="32543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72" name="Shape 272"/>
          <p:cNvCxnSpPr/>
          <p:nvPr/>
        </p:nvCxnSpPr>
        <p:spPr>
          <a:xfrm>
            <a:off x="2514600" y="5430837"/>
            <a:ext cx="2514599" cy="13176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73" name="Shape 273"/>
          <p:cNvCxnSpPr/>
          <p:nvPr/>
        </p:nvCxnSpPr>
        <p:spPr>
          <a:xfrm>
            <a:off x="2514600" y="5430837"/>
            <a:ext cx="3505200" cy="58896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 startAt="2"/>
            </a:pPr>
            <a:r>
              <a:rPr b="0" baseline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Peripheral Proteins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Attached loosely to membrane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Functions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support, enzymes, movement, linkage</a:t>
            </a:r>
          </a:p>
          <a:p>
            <a:pPr indent="-38703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352800"/>
            <a:ext cx="3379786" cy="32416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81" name="Shape 281"/>
          <p:cNvSpPr txBox="1"/>
          <p:nvPr/>
        </p:nvSpPr>
        <p:spPr>
          <a:xfrm>
            <a:off x="685800" y="4953000"/>
            <a:ext cx="2133599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peripheral protein</a:t>
            </a:r>
          </a:p>
        </p:txBody>
      </p:sp>
      <p:cxnSp>
        <p:nvCxnSpPr>
          <p:cNvPr id="282" name="Shape 282"/>
          <p:cNvCxnSpPr/>
          <p:nvPr/>
        </p:nvCxnSpPr>
        <p:spPr>
          <a:xfrm flipH="1" rot="10800000">
            <a:off x="2819400" y="4572000"/>
            <a:ext cx="3886200" cy="85883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1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protein + sugar attached</a:t>
            </a:r>
          </a:p>
          <a:p>
            <a:pPr indent="-273050" lvl="1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Serves as specific biological marker → cell recognition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3276600"/>
            <a:ext cx="4267199" cy="32416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90" name="Shape 290"/>
          <p:cNvSpPr txBox="1"/>
          <p:nvPr/>
        </p:nvSpPr>
        <p:spPr>
          <a:xfrm>
            <a:off x="457200" y="4953000"/>
            <a:ext cx="26669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glycoprotein</a:t>
            </a:r>
          </a:p>
        </p:txBody>
      </p:sp>
      <p:cxnSp>
        <p:nvCxnSpPr>
          <p:cNvPr id="291" name="Shape 291"/>
          <p:cNvCxnSpPr/>
          <p:nvPr/>
        </p:nvCxnSpPr>
        <p:spPr>
          <a:xfrm>
            <a:off x="3124200" y="5214937"/>
            <a:ext cx="3200399" cy="34766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317500"/>
            <a:ext cx="746125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309811"/>
            <a:ext cx="7239000" cy="34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3581400" y="2235200"/>
            <a:ext cx="42671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317500"/>
            <a:ext cx="746125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282825"/>
            <a:ext cx="7239000" cy="350043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3657600" y="2235200"/>
            <a:ext cx="4114800" cy="1076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chemical messages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317500"/>
            <a:ext cx="746125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368550"/>
            <a:ext cx="7239000" cy="332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3657600" y="2311400"/>
            <a:ext cx="41909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cell shape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317500"/>
            <a:ext cx="746125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244725"/>
            <a:ext cx="7239000" cy="357663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3733800" y="2159000"/>
            <a:ext cx="4114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 activity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317500"/>
            <a:ext cx="746125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249486"/>
            <a:ext cx="7239000" cy="356711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733800" y="2235200"/>
            <a:ext cx="4114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Intercellular joining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274637"/>
            <a:ext cx="7492999" cy="72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200150"/>
            <a:ext cx="7543800" cy="565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317500"/>
            <a:ext cx="7461250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201861"/>
            <a:ext cx="7239000" cy="366236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657600" y="2057400"/>
            <a:ext cx="4267199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Cell-cell recognition “ID tags”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5425"/>
            <a:ext cx="7242175" cy="70802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>
            <p:ph idx="1" type="body"/>
          </p:nvPr>
        </p:nvSpPr>
        <p:spPr>
          <a:xfrm>
            <a:off x="152400" y="990600"/>
            <a:ext cx="7848599" cy="324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Any substances outside cells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Body fluids (blood plasma, interstitial fluid)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Cellular secretions (saliva, mucus, gastric fluids)</a:t>
            </a:r>
          </a:p>
          <a:p>
            <a:pPr indent="-520700" lvl="1" marL="762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1" baseline="0" i="0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Extracellular matrix (ECM)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“glue” that holds cells together; jelly-like substance made of proteins (like collagen) and carbs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4191000"/>
            <a:ext cx="4953000" cy="24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>
            <p:ph idx="1" type="body"/>
          </p:nvPr>
        </p:nvSpPr>
        <p:spPr>
          <a:xfrm>
            <a:off x="457200" y="1609725"/>
            <a:ext cx="76199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baseline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Interstitial fluid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Fluid outside cells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Rich, nutritious “soup” – amino acids, sugars, fatty acids, vitamins, hormones, salts, wastes</a:t>
            </a: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baseline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Selective Permeability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Plasma membrane only allows some substances to enter cell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Nutrients in, wastes out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 </a:t>
            </a:r>
            <a:r>
              <a:rPr b="0" baseline="0" i="0" lang="en-US" sz="2600" u="none" cap="none" strike="noStrike">
                <a:solidFill>
                  <a:srgbClr val="096D0B"/>
                </a:solidFill>
                <a:latin typeface="Trebuchet MS"/>
                <a:ea typeface="Trebuchet MS"/>
                <a:cs typeface="Trebuchet MS"/>
                <a:sym typeface="Trebuchet MS"/>
              </a:rPr>
              <a:t>passive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or </a:t>
            </a: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active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transport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energy (ATP) needed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Molecules move </a:t>
            </a:r>
            <a:r>
              <a:rPr b="0" baseline="0" i="1" lang="en-US" sz="2600" u="none" cap="none" strike="noStrike">
                <a:solidFill>
                  <a:srgbClr val="096D0B"/>
                </a:solidFill>
                <a:latin typeface="Trebuchet MS"/>
                <a:ea typeface="Trebuchet MS"/>
                <a:cs typeface="Trebuchet MS"/>
                <a:sym typeface="Trebuchet MS"/>
              </a:rPr>
              <a:t>down concentration gradient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from HIGH → LOW concentration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Types: diffusion, filtration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4901" t="0"/>
          <a:stretch/>
        </p:blipFill>
        <p:spPr>
          <a:xfrm>
            <a:off x="457200" y="3948112"/>
            <a:ext cx="7391399" cy="24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914400"/>
            <a:ext cx="2971799" cy="529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>
            <p:ph idx="1" type="body"/>
          </p:nvPr>
        </p:nvSpPr>
        <p:spPr>
          <a:xfrm>
            <a:off x="457200" y="1609725"/>
            <a:ext cx="47244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Nonpolar &amp; lipid-soluble substances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diffuse directly through lipid bilayer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CO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fat-soluble vitamins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>
            <p:ph idx="1" type="body"/>
          </p:nvPr>
        </p:nvSpPr>
        <p:spPr>
          <a:xfrm>
            <a:off x="457200" y="1609725"/>
            <a:ext cx="75438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Transport proteins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(carrier or channel proteins) assist molecules across membrane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glucose, amino acids,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O, ions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" y="3124200"/>
            <a:ext cx="751046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>
            <p:ph idx="1" type="body"/>
          </p:nvPr>
        </p:nvSpPr>
        <p:spPr>
          <a:xfrm>
            <a:off x="457200" y="1609725"/>
            <a:ext cx="44195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Water-filled channels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ions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1371600"/>
            <a:ext cx="2743199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>
            <p:ph idx="1" type="body"/>
          </p:nvPr>
        </p:nvSpPr>
        <p:spPr>
          <a:xfrm>
            <a:off x="457200" y="1609725"/>
            <a:ext cx="44195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Binds to molecule, changes shape, ferries it across membrane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glucose transporter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524000"/>
            <a:ext cx="4190999" cy="4913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Diffusion of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Aquaporins: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channel proteins for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passage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2971800"/>
            <a:ext cx="3352799" cy="343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27050"/>
            <a:ext cx="8534399" cy="58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1676400"/>
            <a:ext cx="6629400" cy="497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534399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492999" cy="10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>
            <p:ph idx="1" type="body"/>
          </p:nvPr>
        </p:nvSpPr>
        <p:spPr>
          <a:xfrm>
            <a:off x="457200" y="1066800"/>
            <a:ext cx="7239000" cy="506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Ability of solution to change shape or tone of cells by changing water volume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Isotonic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equal concentration solutes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Hypertonic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higher conc. of solutes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Hypotonic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lower conc. of solutes</a:t>
            </a: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4">
            <a:alphaModFix/>
          </a:blip>
          <a:srcRect b="25331" l="0" r="0" t="24000"/>
          <a:stretch/>
        </p:blipFill>
        <p:spPr>
          <a:xfrm>
            <a:off x="1447800" y="3736975"/>
            <a:ext cx="5257799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921226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475" y="225425"/>
            <a:ext cx="8601074" cy="119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1" y="317500"/>
            <a:ext cx="7966074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957386"/>
            <a:ext cx="7315200" cy="441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Energy (ATP) is needed!!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Move molecules </a:t>
            </a:r>
            <a:r>
              <a:rPr b="0" baseline="0" i="1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against concentration gradient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from LOW → HIGH concentration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Types: Primary and Secondary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Shape 42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>
            <p:ph idx="1" type="body"/>
          </p:nvPr>
        </p:nvSpPr>
        <p:spPr>
          <a:xfrm>
            <a:off x="457200" y="1609725"/>
            <a:ext cx="41148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Directly uses </a:t>
            </a: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ATP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drive transport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Ca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2+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pump, H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pump, Na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-K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pump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662111"/>
            <a:ext cx="3352799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77850"/>
            <a:ext cx="296386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577850"/>
            <a:ext cx="28670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574675"/>
            <a:ext cx="2930525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3698875"/>
            <a:ext cx="2797174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8000" y="3657600"/>
            <a:ext cx="2971799" cy="32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600" y="3698875"/>
            <a:ext cx="2819400" cy="312261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>
            <a:off x="1828800" y="85725"/>
            <a:ext cx="52577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Sodium-Potassium Pump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735887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>
            <p:ph idx="1" type="body"/>
          </p:nvPr>
        </p:nvSpPr>
        <p:spPr>
          <a:xfrm>
            <a:off x="457200" y="1289050"/>
            <a:ext cx="8001000" cy="22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Move more than 1 substance at a time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Symport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2 substances moved in same direction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Antiport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2 substances cross in opposite directions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cotransport of sugars, animo acids, ions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3448050"/>
            <a:ext cx="4800600" cy="31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ape 45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292100"/>
            <a:ext cx="7461250" cy="1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137" y="1609725"/>
            <a:ext cx="6461124" cy="484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Shape 45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492999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/>
          <p:nvPr>
            <p:ph idx="1" type="body"/>
          </p:nvPr>
        </p:nvSpPr>
        <p:spPr>
          <a:xfrm>
            <a:off x="457200" y="1289050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Fluid &amp; large particles transported across membranes in </a:t>
            </a:r>
            <a:r>
              <a:rPr b="1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vesicles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(sacs)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Exocytosis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“out of cell” – eject substances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Endocytosis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“within the cell”- ingest substances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3352800"/>
            <a:ext cx="46672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Between plasma membrane &amp; nucleus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Three elements: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Cytosol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fluid</a:t>
            </a:r>
          </a:p>
          <a:p>
            <a:pPr indent="-238125" lvl="2" marL="7588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ymbol"/>
              <a:buChar char="•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water, proteins, salts, sugars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Inclusions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chemical substances that vary depending on cell type</a:t>
            </a:r>
          </a:p>
          <a:p>
            <a:pPr indent="-238125" lvl="2" marL="7588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ymbol"/>
              <a:buChar char="•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glycogen (liver), lipid droplets (fat cells), melanin (skin &amp; hair)</a:t>
            </a:r>
          </a:p>
          <a:p>
            <a:pPr indent="259080" lvl="1" rtl="0">
              <a:spcBef>
                <a:spcPts val="500"/>
              </a:spcBef>
              <a:buClr>
                <a:srgbClr val="F9B639"/>
              </a:buClr>
              <a:buSzPct val="100000"/>
              <a:buFont typeface="Noto Symbol"/>
              <a:buChar char="◼"/>
            </a:pPr>
            <a:r>
              <a:rPr lang="en-US" sz="2600" u="sng">
                <a:solidFill>
                  <a:srgbClr val="C00000"/>
                </a:solidFill>
              </a:rPr>
              <a:t>Organelles</a:t>
            </a:r>
            <a:r>
              <a:rPr lang="en-US" sz="2600"/>
              <a:t>: specific functions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89100"/>
            <a:ext cx="4038599" cy="47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>
            <p:ph idx="1" type="body"/>
          </p:nvPr>
        </p:nvSpPr>
        <p:spPr>
          <a:xfrm>
            <a:off x="4038600" y="1828800"/>
            <a:ext cx="40385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Phagocytosis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(cell eating) – engulf large or solid material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eg. WBC engulf bacteria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>
            <p:ph idx="1" type="body"/>
          </p:nvPr>
        </p:nvSpPr>
        <p:spPr>
          <a:xfrm>
            <a:off x="4191000" y="1981200"/>
            <a:ext cx="3809999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Pinocytosis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(cell drinking) – fluid w/dissolved molecules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Eg. intestinal cells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050" y="1905000"/>
            <a:ext cx="396874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>
            <p:ph idx="1" type="body"/>
          </p:nvPr>
        </p:nvSpPr>
        <p:spPr>
          <a:xfrm>
            <a:off x="4114800" y="1609725"/>
            <a:ext cx="38099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Receptor-mediated endocytosis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concentrate specific substances (</a:t>
            </a:r>
            <a:r>
              <a:rPr b="0" baseline="0" i="1" lang="en-US" sz="28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ligands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that bind to </a:t>
            </a:r>
            <a:r>
              <a:rPr b="0" baseline="0" i="1" lang="en-US" sz="28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receptor proteins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Eg. insulin, iron, cholesterol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75" y="1600200"/>
            <a:ext cx="3903661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Shape 48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Shape 488"/>
          <p:cNvSpPr txBox="1"/>
          <p:nvPr>
            <p:ph idx="1" type="body"/>
          </p:nvPr>
        </p:nvSpPr>
        <p:spPr>
          <a:xfrm>
            <a:off x="457200" y="1289050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identical copies of DNA before a cell divides</a:t>
            </a:r>
          </a:p>
        </p:txBody>
      </p:sp>
      <p:pic>
        <p:nvPicPr>
          <p:cNvPr id="489" name="Shape 4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2438400"/>
            <a:ext cx="6019799" cy="40036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295400"/>
            <a:ext cx="5573711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>
            <p:ph idx="1" type="body"/>
          </p:nvPr>
        </p:nvSpPr>
        <p:spPr>
          <a:xfrm>
            <a:off x="304800" y="228600"/>
            <a:ext cx="7619999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cell division, chromatin condenses to form </a:t>
            </a:r>
            <a:r>
              <a:rPr b="1" baseline="0" i="1" lang="en-US" sz="28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chromosomes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76200"/>
            <a:ext cx="4572000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720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>
            <p:ph type="title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225" y="2968625"/>
            <a:ext cx="7242175" cy="95726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>
            <p:ph idx="1" type="body"/>
          </p:nvPr>
        </p:nvSpPr>
        <p:spPr>
          <a:xfrm>
            <a:off x="457200" y="4075112"/>
            <a:ext cx="7239000" cy="2325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 of cell division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Replicated DNA divided into 2 daughter cells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Usually lasts about an hour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Interphase → prophase → metaphase → anaphase → telophase &amp; cytokinesis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hape 50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5425"/>
            <a:ext cx="7242175" cy="5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>
            <p:ph idx="1" type="body"/>
          </p:nvPr>
        </p:nvSpPr>
        <p:spPr>
          <a:xfrm>
            <a:off x="228600" y="4267200"/>
            <a:ext cx="7696199" cy="2478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599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Gene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segment of DNA that codes for 1 polypeptide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Exon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part of DNA that codes for polypeptides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Intron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part of DNA that is noncoding (not “junk”!)</a:t>
            </a: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914400"/>
            <a:ext cx="4038599" cy="323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725487"/>
            <a:ext cx="5791200" cy="613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52400"/>
            <a:ext cx="7242175" cy="57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249361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 txBox="1"/>
          <p:nvPr>
            <p:ph idx="1" type="body"/>
          </p:nvPr>
        </p:nvSpPr>
        <p:spPr>
          <a:xfrm>
            <a:off x="304800" y="1524000"/>
            <a:ext cx="7696199" cy="4611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Transcription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RNA formed from DNA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Occurs in nucleus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Types: mRNA, tRNA, rRNA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Translation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protein synthesis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polypeptide formed from mRNA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Occurs in cytoplasm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By </a:t>
            </a:r>
            <a:r>
              <a:rPr b="1" baseline="0" i="0" lang="en-US" sz="2600" u="none" cap="none" strike="noStrike">
                <a:solidFill>
                  <a:srgbClr val="660066"/>
                </a:solidFill>
                <a:latin typeface="Trebuchet MS"/>
                <a:ea typeface="Trebuchet MS"/>
                <a:cs typeface="Trebuchet MS"/>
                <a:sym typeface="Trebuchet MS"/>
              </a:rPr>
              <a:t>ribosomes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2600" u="none" cap="none" strike="noStrike">
              <a:solidFill>
                <a:srgbClr val="6600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Shape 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4925"/>
            <a:ext cx="6680200" cy="68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“little organs”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Specialized compartments → specific functions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Membranous = membrane-bound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Mitochondria, peroxisomes, lysosomes, ER, Golgi apparatus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Nonmembranous = no membrane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cytoskeleton, centrioles, ribosomes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533400"/>
            <a:ext cx="7797800" cy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609725"/>
            <a:ext cx="75438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of organelles that work to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Produce, store, export biological molecules</a:t>
            </a:r>
          </a:p>
          <a:p>
            <a:pPr indent="-457200" lvl="1" marL="749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Trebuchet MS"/>
              <a:buAutoNum type="arabicPeriod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Degrade harmful substances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Nuclear envelope, rough ER, smooth ER, Golgi apparatus, secretory vesicles, lysosomes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022350"/>
            <a:ext cx="7073899" cy="583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12725"/>
            <a:ext cx="7242175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