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  <p:sldMasterId id="2147483658" r:id="rId5"/>
    <p:sldMasterId id="2147483659" r:id="rId6"/>
    <p:sldMasterId id="2147483660" r:id="rId7"/>
    <p:sldMasterId id="214748366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</p:sldIdLst>
  <p:sldSz cy="6858000" cx="9144000"/>
  <p:notesSz cx="6858000" cy="9144000"/>
  <p:embeddedFontLst>
    <p:embeddedFont>
      <p:font typeface="Consolas"/>
      <p:regular r:id="rId64"/>
      <p:bold r:id="rId65"/>
      <p:italic r:id="rId66"/>
      <p:boldItalic r:id="rId67"/>
    </p:embeddedFont>
    <p:embeddedFont>
      <p:font typeface="Cantarell"/>
      <p:regular r:id="rId68"/>
      <p:bold r:id="rId69"/>
      <p:italic r:id="rId70"/>
      <p:boldItalic r:id="rId7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94AD87E-6F51-4AA5-8B83-EF1C58092039}">
  <a:tblStyle styleId="{294AD87E-6F51-4AA5-8B83-EF1C58092039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71" Type="http://schemas.openxmlformats.org/officeDocument/2006/relationships/font" Target="fonts/Cantarell-boldItalic.fntdata"/><Relationship Id="rId70" Type="http://schemas.openxmlformats.org/officeDocument/2006/relationships/font" Target="fonts/Cantarell-italic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font" Target="fonts/Consolas-regular.fntdata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font" Target="fonts/Consolas-italic.fntdata"/><Relationship Id="rId21" Type="http://schemas.openxmlformats.org/officeDocument/2006/relationships/slide" Target="slides/slide12.xml"/><Relationship Id="rId65" Type="http://schemas.openxmlformats.org/officeDocument/2006/relationships/font" Target="fonts/Consolas-bold.fntdata"/><Relationship Id="rId24" Type="http://schemas.openxmlformats.org/officeDocument/2006/relationships/slide" Target="slides/slide15.xml"/><Relationship Id="rId68" Type="http://schemas.openxmlformats.org/officeDocument/2006/relationships/font" Target="fonts/Cantarell-regular.fntdata"/><Relationship Id="rId23" Type="http://schemas.openxmlformats.org/officeDocument/2006/relationships/slide" Target="slides/slide14.xml"/><Relationship Id="rId67" Type="http://schemas.openxmlformats.org/officeDocument/2006/relationships/font" Target="fonts/Consolas-boldItalic.fntdata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Cantarell-bold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9144" rtl="0" algn="l">
              <a:spcBef>
                <a:spcPts val="0"/>
              </a:spcBef>
              <a:spcAft>
                <a:spcPts val="0"/>
              </a:spcAft>
              <a:defRPr b="1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457200" marR="0" rtl="0" algn="ctr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b="0" baseline="0" i="0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b="0" baseline="0" i="0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0" marL="1371600" marR="0" rtl="0" algn="ctr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None/>
              <a:defRPr b="0" baseline="0" i="0" sz="2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None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0" marL="2286000" marR="0" rtl="0" algn="ctr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 b="0" baseline="0" i="0" sz="1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0" marL="2743200" marR="0" rtl="0" algn="ctr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0" marL="3200400" marR="0" rtl="0" algn="ctr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0" marL="3657600" marR="0" rtl="0" algn="ctr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sz="2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sz="24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sz="22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baseline="0" sz="4000" cap="none"/>
            </a:lvl1pPr>
            <a:lvl2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sz="2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sz="24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sz="22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 rot="5400000">
            <a:off x="2514599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sz="3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sz="2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sz="24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sz="22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Font typeface="Consolas"/>
              <a:buNone/>
              <a:defRPr b="0" sz="3600"/>
            </a:lvl1pPr>
            <a:lvl2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marL="54864" rtl="0">
              <a:spcBef>
                <a:spcPts val="0"/>
              </a:spcBef>
              <a:buFont typeface="Cantarell"/>
              <a:buNone/>
              <a:defRPr sz="1800"/>
            </a:lvl1pPr>
            <a:lvl2pPr rtl="0">
              <a:spcBef>
                <a:spcPts val="0"/>
              </a:spcBef>
              <a:buFont typeface="Cantarell"/>
              <a:buNone/>
              <a:defRPr sz="1200"/>
            </a:lvl2pPr>
            <a:lvl3pPr rtl="0">
              <a:spcBef>
                <a:spcPts val="0"/>
              </a:spcBef>
              <a:buFont typeface="Cantarell"/>
              <a:buNone/>
              <a:defRPr sz="1000"/>
            </a:lvl3pPr>
            <a:lvl4pPr rtl="0">
              <a:spcBef>
                <a:spcPts val="0"/>
              </a:spcBef>
              <a:buFont typeface="Cantarell"/>
              <a:buNone/>
              <a:defRPr sz="900"/>
            </a:lvl4pPr>
            <a:lvl5pPr rtl="0">
              <a:spcBef>
                <a:spcPts val="0"/>
              </a:spcBef>
              <a:buFont typeface="Cantarell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marL="54864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Font typeface="Consolas"/>
              <a:buNone/>
              <a:defRPr b="0" baseline="0" sz="3800" cap="none"/>
            </a:lvl1pPr>
            <a:lvl2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rtl="0">
              <a:spcBef>
                <a:spcPts val="0"/>
              </a:spcBef>
              <a:defRPr sz="40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9652" marL="73152" rtl="0" algn="l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 b="1" sz="240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buFont typeface="Cantarell"/>
              <a:buNone/>
              <a:defRPr b="1" sz="2000"/>
            </a:lvl2pPr>
            <a:lvl3pPr rtl="0">
              <a:spcBef>
                <a:spcPts val="0"/>
              </a:spcBef>
              <a:buFont typeface="Cantarell"/>
              <a:buNone/>
              <a:defRPr b="1" sz="1800"/>
            </a:lvl3pPr>
            <a:lvl4pPr rtl="0">
              <a:spcBef>
                <a:spcPts val="0"/>
              </a:spcBef>
              <a:buFont typeface="Cantarell"/>
              <a:buNone/>
              <a:defRPr b="1" sz="1600"/>
            </a:lvl4pPr>
            <a:lvl5pPr rtl="0">
              <a:spcBef>
                <a:spcPts val="0"/>
              </a:spcBef>
              <a:buFont typeface="Cantarell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2" type="body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9652" marL="73152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 b="1" sz="2400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buFont typeface="Cantarell"/>
              <a:buNone/>
              <a:defRPr b="1" sz="2000"/>
            </a:lvl2pPr>
            <a:lvl3pPr rtl="0">
              <a:spcBef>
                <a:spcPts val="0"/>
              </a:spcBef>
              <a:buFont typeface="Cantarell"/>
              <a:buNone/>
              <a:defRPr b="1" sz="1800"/>
            </a:lvl3pPr>
            <a:lvl4pPr rtl="0">
              <a:spcBef>
                <a:spcPts val="0"/>
              </a:spcBef>
              <a:buFont typeface="Cantarell"/>
              <a:buNone/>
              <a:defRPr b="1" sz="1600"/>
            </a:lvl4pPr>
            <a:lvl5pPr rtl="0">
              <a:spcBef>
                <a:spcPts val="0"/>
              </a:spcBef>
              <a:buFont typeface="Cantarell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3" type="body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4" type="body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/>
          <p:nvPr/>
        </p:nvSpPr>
        <p:spPr>
          <a:xfrm>
            <a:off x="309562" y="681037"/>
            <a:ext cx="46036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249237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255587" y="4541837"/>
            <a:ext cx="73025" cy="74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b="0" baseline="0" i="0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b="0" baseline="0" i="0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b="0" baseline="0" i="0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b="0" baseline="0" i="0" sz="2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b="0" baseline="0" i="0" sz="1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255587" y="4541837"/>
            <a:ext cx="73025" cy="74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309562" y="681037"/>
            <a:ext cx="46036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249237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b="0" baseline="0" i="0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b="0" baseline="0" i="0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b="0" baseline="0" i="0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b="0" baseline="0" i="0" sz="2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b="0" baseline="0" i="0" sz="1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55587" y="4541837"/>
            <a:ext cx="73025" cy="74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09562" y="681037"/>
            <a:ext cx="46036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249237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829175" y="1073150"/>
            <a:ext cx="4321174" cy="57912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0" y="119999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374650" y="0"/>
            <a:ext cx="5513386" cy="6615112"/>
          </a:xfrm>
          <a:custGeom>
            <a:pathLst>
              <a:path extrusionOk="0" h="120000" w="12000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 rot="5220000">
            <a:off x="4461668" y="1483517"/>
            <a:ext cx="4114799" cy="11890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86986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943600" y="0"/>
            <a:ext cx="2743199" cy="4267199"/>
          </a:xfrm>
          <a:custGeom>
            <a:pathLst>
              <a:path extrusionOk="0" h="120000" w="12000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943600" y="4267200"/>
            <a:ext cx="3200399" cy="114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943600" y="0"/>
            <a:ext cx="1371599" cy="42671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5948362" y="4246562"/>
            <a:ext cx="2090737" cy="2611436"/>
          </a:xfrm>
          <a:custGeom>
            <a:pathLst>
              <a:path extrusionOk="0" h="120000" w="12000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943600" y="4267200"/>
            <a:ext cx="1600199" cy="2590800"/>
          </a:xfrm>
          <a:custGeom>
            <a:pathLst>
              <a:path extrusionOk="0" h="120000" w="12000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943600" y="1371600"/>
            <a:ext cx="3200399" cy="28956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943600" y="1752600"/>
            <a:ext cx="3200399" cy="25145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90600" y="4267200"/>
            <a:ext cx="4953000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33400" y="4267200"/>
            <a:ext cx="5333999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66712" y="2438400"/>
            <a:ext cx="5638800" cy="1828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66712" y="2133600"/>
            <a:ext cx="5638800" cy="21335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572000" y="4267200"/>
            <a:ext cx="1371599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86986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363537" y="401637"/>
            <a:ext cx="8504236" cy="887411"/>
          </a:xfrm>
          <a:prstGeom prst="rect">
            <a:avLst/>
          </a:prstGeom>
          <a:solidFill>
            <a:srgbClr val="586986">
              <a:alpha val="3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/>
          <p:nvPr/>
        </p:nvSpPr>
        <p:spPr>
          <a:xfrm flipH="1">
            <a:off x="371475" y="681037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 flipH="1">
            <a:off x="411162" y="681037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 flipH="1">
            <a:off x="447675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 flipH="1">
            <a:off x="476250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500062" y="681037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b="0" baseline="0" i="0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b="0" baseline="0" i="0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b="0" baseline="0" i="0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b="0" baseline="0" i="0" sz="2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b="0" baseline="0" i="0" sz="1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b="0" baseline="0" i="0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b="0" baseline="0" i="0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b="0" baseline="0" i="0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b="0" baseline="0" i="0" sz="2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b="0" baseline="0" i="0" sz="1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0" y="401637"/>
            <a:ext cx="8867774" cy="887411"/>
          </a:xfrm>
          <a:prstGeom prst="rect">
            <a:avLst/>
          </a:prstGeom>
          <a:solidFill>
            <a:srgbClr val="586986">
              <a:alpha val="3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87311" y="681037"/>
            <a:ext cx="46036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47625" y="681037"/>
            <a:ext cx="2698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28575" y="681037"/>
            <a:ext cx="9524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0" y="681037"/>
            <a:ext cx="9524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 flipH="1">
            <a:off x="149224" y="681037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 flipH="1">
            <a:off x="188912" y="681037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 flipH="1">
            <a:off x="227012" y="681037"/>
            <a:ext cx="9524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 flipH="1">
            <a:off x="255586" y="681037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279400" y="681037"/>
            <a:ext cx="36512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6687" marL="411163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 b="0" baseline="0" i="0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-146684" marL="73977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 b="0" baseline="0" i="0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indent="-80962" marL="995363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 b="0" baseline="0" i="0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indent="-92075" marL="1260475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●"/>
              <a:defRPr b="0" baseline="0" i="0" sz="2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indent="-84137" marL="1481138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 b="0" baseline="0" i="0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indent="-97027" marL="1709928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 b="0" baseline="0" i="0" sz="1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indent="-85851" marL="19019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indent="-87376" marL="2093976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indent="-88900" marL="2286000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 b="0" baseline="0" i="0" sz="1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1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ntarel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625" y="4237037"/>
            <a:ext cx="8010525" cy="20907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1" type="subTitle"/>
          </p:nvPr>
        </p:nvSpPr>
        <p:spPr>
          <a:xfrm>
            <a:off x="914400" y="2819400"/>
            <a:ext cx="77724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Chapter 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8828086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295400"/>
            <a:ext cx="895349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Simple Epithelium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914400" y="3200400"/>
            <a:ext cx="77724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Absorption, secretion, filtration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Very thin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47800"/>
            <a:ext cx="8496299" cy="145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447800"/>
            <a:ext cx="7334250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Simple Epithelium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Simple Epithelium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Simple squamous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Filtration, rapid diffusion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Capillary walls, air sacs in lungs, kidney filtration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1" baseline="0" i="0" lang="en-US" sz="2600" u="sng" cap="none" strike="noStrike">
                <a:solidFill>
                  <a:srgbClr val="00B0F0"/>
                </a:solidFill>
                <a:latin typeface="Cantarell"/>
                <a:ea typeface="Cantarell"/>
                <a:cs typeface="Cantarell"/>
                <a:sym typeface="Cantarell"/>
              </a:rPr>
              <a:t>Serous membranes</a:t>
            </a: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slick layer lining ventral body cavity and its organs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4087812"/>
            <a:ext cx="3000375" cy="2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4094162"/>
            <a:ext cx="2933700" cy="245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Simple Epithelium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1371600"/>
            <a:ext cx="76199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Simple cuboidal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Secretion &amp; absorption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Lines ducts of glands (salivary), kidney tubules, ovary surface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200400"/>
            <a:ext cx="4165600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Simple Epithelium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447800"/>
            <a:ext cx="4724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Simple columnar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Absorption and secretion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Lines digestive tract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Microvilli, cilia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1" baseline="0" i="0" lang="en-US" sz="2600" u="sng" cap="none" strike="noStrike">
                <a:solidFill>
                  <a:srgbClr val="00B0F0"/>
                </a:solidFill>
                <a:latin typeface="Cantarell"/>
                <a:ea typeface="Cantarell"/>
                <a:cs typeface="Cantarell"/>
                <a:sym typeface="Cantarell"/>
              </a:rPr>
              <a:t>Mucous membranes</a:t>
            </a: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lubricating mucus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048000"/>
            <a:ext cx="4038599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Simple Epithelium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9144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Pseudostratified columnar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Rests on basement membrane – false impression (pseudo) of being multi-layered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Secretes or absorbs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Respiratory tract – cilia propels mucus from lungs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4114800"/>
            <a:ext cx="3609975" cy="241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4114800"/>
            <a:ext cx="3457574" cy="243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Stratified Epithelium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3733800"/>
            <a:ext cx="77724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2+ layers, more durable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Main function = protect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447800"/>
            <a:ext cx="4572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Stratified Epithelium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9144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Stratified squamous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Withstand abuse, friction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Esophagus, mouth, outer portion of skin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276600"/>
            <a:ext cx="2666999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429000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533400" y="381000"/>
            <a:ext cx="7772400" cy="597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2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Tissue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group of cells that are similar in structure and function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2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Histology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study of tissues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Cantarel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ntarell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b="1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Types of Tissues: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Epithelium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(covering)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Connective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(support)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Muscle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(movement)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Nervous</a:t>
            </a: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(control)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9739" l="0" r="0" t="0"/>
          <a:stretch/>
        </p:blipFill>
        <p:spPr>
          <a:xfrm>
            <a:off x="5334000" y="2743200"/>
            <a:ext cx="3657600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Stratified Epithelium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144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Stratified cuboidal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Usually 2 layers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Mainly in ducts of large glands (sweat, mammary, salivary)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657600"/>
            <a:ext cx="3867149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657600"/>
            <a:ext cx="3352799" cy="25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1295400" y="6324600"/>
            <a:ext cx="27431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Sweat Gland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181600" y="6324600"/>
            <a:ext cx="27431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Esophageal Gland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Stratified Epithelium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Stratified columnar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Thick, waterproof layer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Pharynx, male urethra, lining ducts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581400"/>
            <a:ext cx="38099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581400"/>
            <a:ext cx="3860799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Transitional Epithelium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14400" y="1447800"/>
            <a:ext cx="7772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Able to change shape (cuboidal → squamous)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Lining of hollow urinary organs (bladder, ureter, urethra)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Stretches when filled with urine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925" y="4106200"/>
            <a:ext cx="3199200" cy="239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425" y="4376175"/>
            <a:ext cx="2758800" cy="21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Glandular Epithelium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1524000"/>
            <a:ext cx="800100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1" baseline="0" i="0" lang="en-US" sz="28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Gland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make and secrete a particular product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2 Types: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1" baseline="0" i="0" lang="en-US" sz="2800" u="sng" cap="none" strike="noStrike">
                <a:solidFill>
                  <a:srgbClr val="F273AF"/>
                </a:solidFill>
                <a:latin typeface="Cantarell"/>
                <a:ea typeface="Cantarell"/>
                <a:cs typeface="Cantarell"/>
                <a:sym typeface="Cantarell"/>
              </a:rPr>
              <a:t>Endocrine gland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produce hormones secreted into tissue fluid or bloodstream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1" baseline="0" i="0" lang="en-US" sz="2800" u="sng" cap="none" strike="noStrike">
                <a:solidFill>
                  <a:srgbClr val="51DAFF"/>
                </a:solidFill>
                <a:latin typeface="Cantarell"/>
                <a:ea typeface="Cantarell"/>
                <a:cs typeface="Cantarell"/>
                <a:sym typeface="Cantarell"/>
              </a:rPr>
              <a:t>Exocrine gland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secrete products into </a:t>
            </a:r>
            <a:r>
              <a:rPr b="0" baseline="0" i="0" lang="en-US" sz="2800" u="none" cap="none" strike="noStrike">
                <a:solidFill>
                  <a:srgbClr val="51DAFF"/>
                </a:solidFill>
                <a:latin typeface="Cantarell"/>
                <a:ea typeface="Cantarell"/>
                <a:cs typeface="Cantarell"/>
                <a:sym typeface="Cantarell"/>
              </a:rPr>
              <a:t>ducts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→ onto body surfaces or body cavities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Eg. mucous, sweat, oil, saliva, bile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504825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Exocrine Glands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525" lvl="0" marL="730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b="1" baseline="0" i="0" lang="en-US" sz="3200" u="none" cap="none" strike="noStrike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Unicellular</a:t>
            </a:r>
          </a:p>
        </p:txBody>
      </p:sp>
      <p:sp>
        <p:nvSpPr>
          <p:cNvPr id="309" name="Shape 309"/>
          <p:cNvSpPr txBox="1"/>
          <p:nvPr>
            <p:ph idx="2" type="body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525" lvl="0" marL="730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b="1" baseline="0" i="0" lang="en-US" sz="3200" u="none" cap="none" strike="noStrike">
                <a:solidFill>
                  <a:schemeClr val="accent2"/>
                </a:solidFill>
                <a:latin typeface="Cantarell"/>
                <a:ea typeface="Cantarell"/>
                <a:cs typeface="Cantarell"/>
                <a:sym typeface="Cantarell"/>
              </a:rPr>
              <a:t>Multicellular</a:t>
            </a:r>
          </a:p>
        </p:txBody>
      </p:sp>
      <p:sp>
        <p:nvSpPr>
          <p:cNvPr id="310" name="Shape 310"/>
          <p:cNvSpPr txBox="1"/>
          <p:nvPr>
            <p:ph idx="3" type="body"/>
          </p:nvPr>
        </p:nvSpPr>
        <p:spPr>
          <a:xfrm>
            <a:off x="457200" y="2459036"/>
            <a:ext cx="4040187" cy="395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Mucus cells or goblet cells</a:t>
            </a:r>
          </a:p>
        </p:txBody>
      </p:sp>
      <p:sp>
        <p:nvSpPr>
          <p:cNvPr id="311" name="Shape 311"/>
          <p:cNvSpPr txBox="1"/>
          <p:nvPr>
            <p:ph idx="4" type="body"/>
          </p:nvPr>
        </p:nvSpPr>
        <p:spPr>
          <a:xfrm>
            <a:off x="4645025" y="2459036"/>
            <a:ext cx="4041774" cy="395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Duct structure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581400"/>
            <a:ext cx="3581399" cy="285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3200400"/>
            <a:ext cx="4106861" cy="251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706437" y="1350962"/>
            <a:ext cx="5718174" cy="977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rIns="91425" tIns="45700">
            <a:noAutofit/>
          </a:bodyPr>
          <a:lstStyle/>
          <a:p>
            <a:pPr indent="-4064" lvl="0" marL="54864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19" name="Shape 319"/>
          <p:cNvSpPr txBox="1"/>
          <p:nvPr>
            <p:ph type="title"/>
          </p:nvPr>
        </p:nvSpPr>
        <p:spPr>
          <a:xfrm>
            <a:off x="706437" y="512762"/>
            <a:ext cx="8156574" cy="776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6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38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Part II: Connective Tissue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nsolas"/>
              <a:buNone/>
            </a:pPr>
            <a:r>
              <a:rPr b="1" baseline="0" i="0" lang="en-US" sz="40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Connective Tissue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800100" y="898525"/>
            <a:ext cx="8001000" cy="50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Most abundant and widely distributed tissue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Main classes: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Connective tissue proper (loose &amp; dense)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Cartilage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Bone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Blood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Functions: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Binding and support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Protection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Insulation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Transport substances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Classification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1066800"/>
            <a:ext cx="8229600" cy="528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Variations in blood supply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Avascular (no blood) – cartilage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Poorly vascular – tendons, ligaments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Extracellular matrix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Produced by cells, secreted to exterior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Ground substance</a:t>
            </a: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“glue” - fills space between cells &amp; fibers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water + adhesion proteins + polysaccharides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Fibers</a:t>
            </a: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provide support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Collagen  - strength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Elastic – stretch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Reticular – fine network, “skeleton” of organs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Loose Connective Tissue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990600"/>
            <a:ext cx="8153399" cy="5365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Universal packing material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Subclasses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areolar, adipose, reticular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softer, fewer fibers, gel-like matrix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Cushion &amp; protect organs (areolar, fat)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Store nutrients (fat)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Internal framework (reticular)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Fight infection (areolar)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Cells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fibroblasts, adipocytes (fat cells)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under skin, lymph nodes, hips, behind eyeballs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096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nsolas"/>
              <a:buNone/>
            </a:pPr>
            <a:r>
              <a:rPr b="0" baseline="0" i="0" lang="en-US" sz="36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Preparing tissues for microscopy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4495800"/>
            <a:ext cx="77724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Specimen is fixed (preserved)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Cut into thin sections (slices)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Stained with colored dyes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6800"/>
            <a:ext cx="4508500" cy="318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371600"/>
            <a:ext cx="3902075" cy="279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Dense Connective Tissue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1143000"/>
            <a:ext cx="7772400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Tendons &amp; ligaments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Subclasses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dense regular, dense irregular, elastic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mainly collagen fibers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Elastic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Resist tension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Cells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fibroblasts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tendons (muscle-bone), ligaments (bone-bone), lower layers of skin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Cartilage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914400" y="1143000"/>
            <a:ext cx="7772400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Subclasses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hyaline, elastic, fibrocartilage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flexible, no nerves or blood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Support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Compression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Cells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chondroblasts, chondrocytes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larynx, joints, tip of nose, ear, intervertebral discs, rib-breastbone, knee joint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Bone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1143000"/>
            <a:ext cx="7772400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Osseous tissue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Subclasses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compact, spongy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hard, calcified matrix; blood vessels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support &amp; protect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Store calcium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Blood cell formation (marrow)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Cells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osteoblasts, osteocytes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bones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Blood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914400" y="1143000"/>
            <a:ext cx="7772400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Vascular tissue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Subclasses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blood cells, plasma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fluid within blood vessels, no fibers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Transport vehicle (nutrients, wastes, gases, hormones)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Cells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white blood cells (leukocytes), red blood cells (erythrocytes), platelets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blood vessels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706437" y="1350962"/>
            <a:ext cx="5718174" cy="977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rIns="91425" tIns="45700">
            <a:noAutofit/>
          </a:bodyPr>
          <a:lstStyle/>
          <a:p>
            <a:pPr indent="-4064" lvl="0" marL="54864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06437" y="512762"/>
            <a:ext cx="8156574" cy="776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6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38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Part I: Epithelial Tissue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Part III: Muscle Tissue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914400" y="1600200"/>
            <a:ext cx="7772400" cy="4756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3 types: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Skeletal muscle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Cardiac muscle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Smooth muscle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Skeletal Muscle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762000" y="1087437"/>
            <a:ext cx="7924799" cy="4984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Description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Long, cylindrical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Multinucleate (2+ nuclei)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Striated (banded appearance)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Muscles contract, pull on bones or skin → cause body movements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 in the body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Attached to skeleton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Other features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Voluntary control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96900"/>
            <a:ext cx="8534399" cy="56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914400" y="17621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Cardiac Muscle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457200" y="1111250"/>
            <a:ext cx="8534399" cy="490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Description</a:t>
            </a:r>
            <a:r>
              <a:rPr b="0" baseline="0" i="0" lang="en-US" sz="3000" u="sng" cap="none" strike="noStrike">
                <a:solidFill>
                  <a:srgbClr val="FFC000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Striated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Uninucleate (1 nucleus)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Branching cells – fit at junctions called </a:t>
            </a:r>
            <a:r>
              <a:rPr b="0" baseline="0" i="0" lang="en-US" sz="26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intercalated discs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</a:t>
            </a:r>
            <a:r>
              <a:rPr b="0" baseline="0" i="0" lang="en-US" sz="3000" u="sng" cap="none" strike="noStrike">
                <a:solidFill>
                  <a:srgbClr val="FFC000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Propel blood through blood vessels to all parts of body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 in the body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Walls of the heart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Other features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Involuntary control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15950"/>
            <a:ext cx="8534399" cy="5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x="914400" y="76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Smooth Muscle</a:t>
            </a:r>
          </a:p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457200" y="1035050"/>
            <a:ext cx="8381999" cy="490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5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Description</a:t>
            </a:r>
            <a:r>
              <a:rPr b="0" baseline="0" i="0" lang="en-US" sz="2500" u="sng" cap="none" strike="noStrike">
                <a:solidFill>
                  <a:srgbClr val="FFC000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No visible striations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1 central nucleus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Spindle-shaped (pointed ends)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5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</a:t>
            </a:r>
            <a:r>
              <a:rPr b="0" baseline="0" i="0" lang="en-US" sz="2500" u="sng" cap="none" strike="noStrike">
                <a:solidFill>
                  <a:srgbClr val="FFC000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Propel  substances through hollow organs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5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Locations in the body</a:t>
            </a: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Walls of organs (stomach, bladder, uterus, blood vessels)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5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Other features</a:t>
            </a: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Involuntary control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Contracts slowly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1" baseline="0" i="0" lang="en-US" sz="25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Peristalsis</a:t>
            </a:r>
            <a:r>
              <a:rPr b="0" baseline="0" i="0" lang="en-US" sz="25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wavelike motion that moves food through SI</a:t>
            </a:r>
          </a:p>
          <a:p>
            <a:pPr indent="-152400" lvl="1" marL="7397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r>
              <a:t/>
            </a:r>
            <a:endParaRPr b="0" baseline="0" i="0" sz="25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5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09600"/>
            <a:ext cx="85343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Part IV: Nervous Tissue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1447800"/>
            <a:ext cx="8001000" cy="490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2 Major Cell Types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Neurons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Respond to stimuli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Transmit electrical impulses</a:t>
            </a:r>
          </a:p>
          <a:p>
            <a:pPr indent="-295275" lvl="1" marL="7397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Other cells</a:t>
            </a:r>
          </a:p>
          <a:p>
            <a:pPr indent="-233362" lvl="2" marL="995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◾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Support, insulate, protect neurons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Part IV: Nervous Tissue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1087437"/>
            <a:ext cx="8001000" cy="4984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Main component of nervous system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neuron = dendrite + cell body + axon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Function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regulates and controls body functions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Location in the body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brain, spinal cord, nerves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4038600"/>
            <a:ext cx="3886200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8534399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nsolas"/>
              <a:buNone/>
            </a:pPr>
            <a:r>
              <a:rPr b="1" baseline="0" i="0" lang="en-US" sz="4000" u="none" cap="none" strike="noStrike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Epithelial Tissue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1524000"/>
            <a:ext cx="777240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“epithe” = laid on, covering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sng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Structure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Covering and lining epithelium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Glandular epithelium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sng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Function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Protection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Absorption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Filtration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Secretion</a:t>
            </a:r>
          </a:p>
          <a:p>
            <a:pPr indent="-36385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Consolas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914400" y="304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Tissue Repair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914400" y="1295400"/>
            <a:ext cx="7772400" cy="506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Wound healing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Two ways: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8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Regeneration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replace destroyed tissue by same kind of cells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Consolas"/>
              <a:buAutoNum type="arabicPeriod"/>
            </a:pPr>
            <a:r>
              <a:rPr b="0" baseline="0" i="0" lang="en-US" sz="2800" u="sng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Fibrosis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form scar tissue (dense fibrous connective tissue)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Depends on: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Type of tissue damaged</a:t>
            </a:r>
          </a:p>
          <a:p>
            <a:pPr indent="-523875" lvl="1" marL="96837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Severity of injury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Steps to Tissue Repair:</a:t>
            </a:r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1066800"/>
            <a:ext cx="8001000" cy="528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9112" lvl="0" marL="582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Inflammation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Capillaries become very permeable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WBC’s and clotting proteins seep into injured area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Clot prevents loss of blood (surface dries, forms a </a:t>
            </a:r>
            <a:r>
              <a:rPr b="1" baseline="0" i="0" lang="en-US" sz="26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scab</a:t>
            </a: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)</a:t>
            </a: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100" y="4214875"/>
            <a:ext cx="6476999" cy="30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Steps to Tissue Repair:</a:t>
            </a:r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1066800"/>
            <a:ext cx="8001000" cy="528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9112" lvl="0" marL="582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 startAt="2"/>
            </a:pPr>
            <a:r>
              <a:rPr b="1" baseline="0" i="0" lang="en-US" sz="30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Granulation tissue 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forms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Delicate pink tissue with new capillaries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Connective tissue produces collagen fibers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Epithelial cells multiply over granulation tissue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276600"/>
            <a:ext cx="5072061" cy="3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Steps to Tissue Repair:</a:t>
            </a:r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1066800"/>
            <a:ext cx="8001000" cy="528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9112" lvl="0" marL="582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 startAt="3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Surface epithelium regenerates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Surface epithelium thickens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Fibrous tissue matures – forms </a:t>
            </a:r>
            <a:r>
              <a:rPr b="1" baseline="0" i="0" lang="en-US" sz="26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scar tissue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2600" u="none" cap="none" strike="noStrike">
              <a:solidFill>
                <a:srgbClr val="FFFF00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895600"/>
            <a:ext cx="5791200" cy="37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381000" y="381000"/>
            <a:ext cx="84582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36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Regenerative Capacity of Different Tissues</a:t>
            </a:r>
          </a:p>
        </p:txBody>
      </p:sp>
      <p:graphicFrame>
        <p:nvGraphicFramePr>
          <p:cNvPr id="486" name="Shape 486"/>
          <p:cNvGraphicFramePr/>
          <p:nvPr/>
        </p:nvGraphicFramePr>
        <p:xfrm>
          <a:off x="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{294AD87E-6F51-4AA5-8B83-EF1C58092039}</a:tableStyleId>
              </a:tblPr>
              <a:tblGrid>
                <a:gridCol w="2286000"/>
                <a:gridCol w="2057400"/>
                <a:gridCol w="2290750"/>
                <a:gridCol w="2509825"/>
              </a:tblGrid>
              <a:tr h="139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ntarell"/>
                        <a:buNone/>
                      </a:pPr>
                      <a:r>
                        <a:rPr b="1" baseline="0" i="0" lang="en-US" sz="2800" u="none" cap="none" strike="noStrike">
                          <a:solidFill>
                            <a:srgbClr val="FFFFFF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Extremely Well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ntarell"/>
                        <a:buNone/>
                      </a:pPr>
                      <a:r>
                        <a:rPr b="1" baseline="0" i="0" lang="en-US" sz="2800" u="none" cap="none" strike="noStrike">
                          <a:solidFill>
                            <a:srgbClr val="FFFFFF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Moderate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ntarell"/>
                        <a:buNone/>
                      </a:pPr>
                      <a:r>
                        <a:rPr b="1" baseline="0" i="0" lang="en-US" sz="2800" u="none" cap="none" strike="noStrike">
                          <a:solidFill>
                            <a:srgbClr val="FFFFFF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Weak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ntarell"/>
                        <a:buNone/>
                      </a:pPr>
                      <a:r>
                        <a:rPr b="1" baseline="0" i="0" lang="en-US" sz="2800" u="none" cap="none" strike="noStrike">
                          <a:solidFill>
                            <a:srgbClr val="FFFFFF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Virtually None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ntarell"/>
                        <a:buNone/>
                      </a:pPr>
                      <a:r>
                        <a:rPr b="1" baseline="0" i="0" lang="en-US" sz="2800" u="none" cap="none" strike="noStrike">
                          <a:solidFill>
                            <a:srgbClr val="FFFFFF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(mostly scar tissue)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2914650">
                <a:tc>
                  <a:txBody>
                    <a:bodyPr>
                      <a:noAutofit/>
                    </a:bodyPr>
                    <a:lstStyle/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Skin epidermis</a:t>
                      </a:r>
                    </a:p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Mucous membranes</a:t>
                      </a:r>
                    </a:p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Fibrous connective</a:t>
                      </a:r>
                    </a:p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Blood</a:t>
                      </a:r>
                    </a:p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Bones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E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Smooth muscle</a:t>
                      </a:r>
                    </a:p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Tendons, ligaments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E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Skeletal muscle</a:t>
                      </a:r>
                    </a:p>
                    <a:p>
                      <a:pPr indent="-165100" lvl="0" marL="165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Cartilage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EC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20650" lvl="0" marL="120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Cardiac muscle</a:t>
                      </a:r>
                    </a:p>
                    <a:p>
                      <a:pPr indent="-120650" lvl="0" marL="120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baseline="0" i="0" lang="en-US" sz="2400" u="none" cap="none" strike="noStrike">
                          <a:solidFill>
                            <a:srgbClr val="000000"/>
                          </a:solidFill>
                          <a:latin typeface="Cantarell"/>
                          <a:ea typeface="Cantarell"/>
                          <a:cs typeface="Cantarell"/>
                          <a:sym typeface="Cantarell"/>
                        </a:rPr>
                        <a:t>Nervous tissue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Special Properties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990600"/>
            <a:ext cx="8153399" cy="5365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9112" lvl="0" marL="582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Polarity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Apical surface 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= exposed free surface or edge (some with microvilli, cilia)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Basal surface 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= lower, attached surface</a:t>
            </a:r>
          </a:p>
          <a:p>
            <a:pPr indent="-519112" lvl="0" marL="58261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Specialized contacts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Fits close together to form continuous sheets</a:t>
            </a:r>
          </a:p>
          <a:p>
            <a:pPr indent="-350202" lvl="0" marL="58261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4419600"/>
            <a:ext cx="60197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Special Properties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990600"/>
            <a:ext cx="8153399" cy="5365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9112" lvl="0" marL="582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 startAt="3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Supported by connective tissue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Rests on </a:t>
            </a:r>
            <a:r>
              <a:rPr b="0" baseline="0" i="0" lang="en-US" sz="28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basement membrane </a:t>
            </a:r>
          </a:p>
          <a:p>
            <a:pPr indent="-519112" lvl="0" marL="58261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 startAt="3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No blood supply (</a:t>
            </a:r>
            <a:r>
              <a:rPr b="0" baseline="0" i="0" lang="en-US" sz="28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avascular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)</a:t>
            </a:r>
          </a:p>
          <a:p>
            <a:pPr indent="-517525" lvl="1" marL="911225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ymbol"/>
              <a:buChar char="▫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Rely on diffusion and underlying connective tissue for food/O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2</a:t>
            </a:r>
          </a:p>
          <a:p>
            <a:pPr indent="-519112" lvl="0" marL="58261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Consolas"/>
              <a:buAutoNum type="arabicPeriod" startAt="3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Regeneration – Replace lost cells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15017" l="2685" r="0" t="5859"/>
          <a:stretch/>
        </p:blipFill>
        <p:spPr>
          <a:xfrm>
            <a:off x="1752600" y="4267200"/>
            <a:ext cx="6342061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914400" y="2286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ct val="25000"/>
              <a:buFont typeface="Consolas"/>
              <a:buNone/>
            </a:pPr>
            <a:r>
              <a:rPr b="0" baseline="0" i="0" lang="en-US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Classification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09600" y="990600"/>
            <a:ext cx="81533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662" lvl="0" marL="41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Two names = (# cell layers) + (shape of cells)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Cell Layers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</a:t>
            </a:r>
            <a:r>
              <a:rPr b="1" baseline="0" i="0" lang="en-US" sz="30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simple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or </a:t>
            </a:r>
            <a:r>
              <a:rPr b="1" baseline="0" i="0" lang="en-US" sz="30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stratified</a:t>
            </a:r>
          </a:p>
          <a:p>
            <a:pPr indent="-347662" lvl="0" marL="41116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b="0" baseline="0" i="0" lang="en-US" sz="3000" u="sng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Shapes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: </a:t>
            </a:r>
            <a:r>
              <a:rPr b="1" baseline="0" i="0" lang="en-US" sz="30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squamous, cuboidal, </a:t>
            </a:r>
            <a:r>
              <a:rPr b="0" baseline="0" i="0" lang="en-US" sz="3000" u="none" cap="none" strike="noStrik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or </a:t>
            </a:r>
            <a:r>
              <a:rPr b="1" baseline="0" i="0" lang="en-US" sz="3000" u="none" cap="none" strike="noStrike">
                <a:solidFill>
                  <a:srgbClr val="FFFF00"/>
                </a:solidFill>
                <a:latin typeface="Cantarell"/>
                <a:ea typeface="Cantarell"/>
                <a:cs typeface="Cantarell"/>
                <a:sym typeface="Cantarell"/>
              </a:rPr>
              <a:t>columnar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030875"/>
            <a:ext cx="3936899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0750" y="3918075"/>
            <a:ext cx="31892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2400"/>
            <a:ext cx="8370886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