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3"/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6858000" cy="9144000"/>
  <p:embeddedFontLst>
    <p:embeddedFont>
      <p:font typeface="Questrial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Questrial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700"/>
              </a:spcBef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76200" y="6069012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2426494" y="-213518"/>
            <a:ext cx="4525961" cy="815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Font typeface="Noto Sans Symbols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spcBef>
                <a:spcPts val="55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spcBef>
                <a:spcPts val="5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5970587"/>
            <a:ext cx="9144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-9525" y="6053137"/>
            <a:ext cx="2249486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2359025" y="6043612"/>
            <a:ext cx="6784975" cy="714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76200" y="6069012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68910" lvl="1" marL="640080" marR="0" rtl="0" algn="l">
              <a:spcBef>
                <a:spcPts val="55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19062" lvl="2" marL="914400" marR="0" rtl="0" algn="l">
              <a:spcBef>
                <a:spcPts val="50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3350" lvl="3" marL="1371600" marR="0" rtl="0" algn="l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46050" lvl="4" marL="182880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21920" lvl="5" marL="210312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6839" lvl="6" marL="23774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24460" lvl="7" marL="26517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9379" lvl="8" marL="29260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jpg"/><Relationship Id="rId4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youtube.com/v/lqdbfkbDZOo" TargetMode="External"/><Relationship Id="rId4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ctrTitle"/>
          </p:nvPr>
        </p:nvSpPr>
        <p:spPr>
          <a:xfrm>
            <a:off x="228600" y="1506537"/>
            <a:ext cx="4343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DIGESTIVE SYSTEM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2362200" y="6049962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Chapter 23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457200"/>
            <a:ext cx="3889375" cy="51053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Pharynx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back of throat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1" lang="en-US" sz="2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Epiglottis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flap of cartilage, covers trachea when swallowing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1" lang="en-US" sz="28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Peristalsis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(involuntary waves of muscle contraction)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Esophagus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(gullet): passageway to stomach</a:t>
            </a:r>
          </a:p>
          <a:p>
            <a:pPr indent="-319087" lvl="0" marL="319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Quest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0" y="381000"/>
            <a:ext cx="8547100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Stomach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28600" y="1600200"/>
            <a:ext cx="8385174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Stores food &amp; breaks down food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– churn, mix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– protein digestion</a:t>
            </a:r>
          </a:p>
          <a:p>
            <a:pPr indent="-319087" lvl="0" marL="3190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Gastric juice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converts meal to acidic </a:t>
            </a:r>
            <a:r>
              <a:rPr b="1" i="0" lang="en-US" sz="28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chyme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1" i="1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pH 2, kills bacteria, denatures proteins</a:t>
            </a:r>
          </a:p>
          <a:p>
            <a:pPr indent="-284162" lvl="1" marL="639762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1" i="1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Pepsin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enzyme breaks down proteins</a:t>
            </a:r>
          </a:p>
          <a:p>
            <a:pPr indent="-319087" lvl="0" marL="3190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Rugae</a:t>
            </a:r>
            <a:r>
              <a:rPr b="0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large folds</a:t>
            </a:r>
          </a:p>
          <a:p>
            <a:pPr indent="-319087" lvl="0" marL="3190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Mucus</a:t>
            </a:r>
            <a:r>
              <a:rPr b="1" i="0" lang="en-US" sz="28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protects lining of stomach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76200"/>
            <a:ext cx="3048000" cy="24383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00" y="127000"/>
            <a:ext cx="8040686" cy="65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Small Intestine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220225" y="2870200"/>
            <a:ext cx="81534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Digestion &amp; absorption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Duodenum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(1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section) digestive juices, major chemical digestion</a:t>
            </a:r>
          </a:p>
          <a:p>
            <a: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Villi contain enzymes peptidase, maltase, sucrase, and lactase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Jejunum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 absorb nutrients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Ileum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(3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 absorb Vit. B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bile salts, remaining nutrients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81000"/>
            <a:ext cx="4381500" cy="28574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09600" y="4572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Folds, villi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microvilli</a:t>
            </a: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increase surface area for absorption</a:t>
            </a:r>
            <a:b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1200"/>
            <a:ext cx="8763000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Digestive Glands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04800" y="1752600"/>
            <a:ext cx="51053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4012" lvl="0" marL="4302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Secrete into SI (duodenum)</a:t>
            </a:r>
          </a:p>
          <a:p>
            <a:pPr indent="-354012" lvl="0" marL="43021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Pancreas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neutralize acidic chyme (bicarbonate), </a:t>
            </a:r>
            <a:r>
              <a:rPr b="0" i="1" lang="en-US" sz="28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amylase, proteases, lipase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408940" lvl="1" marL="8763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⬜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Secretes hormones insulin and glucagon</a:t>
            </a:r>
          </a:p>
          <a:p>
            <a:pPr indent="-354012" lvl="0" marL="43021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Bile salts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made in </a:t>
            </a: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liver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stored in </a:t>
            </a:r>
            <a:r>
              <a:rPr b="1" i="0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gallbladder</a:t>
            </a:r>
          </a:p>
          <a:p>
            <a:pPr indent="-355600" lvl="1" marL="8763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Emulsify fats (make smaller droplets)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4662" y="685800"/>
            <a:ext cx="3589337" cy="230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352800"/>
            <a:ext cx="3082924" cy="31241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Large Intestine (Colon)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81000" y="1600200"/>
            <a:ext cx="47244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 water, eliminate food residue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Cecum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pouch where SI &amp; LI meet, ferment plant material</a:t>
            </a:r>
          </a:p>
          <a:p>
            <a:pPr indent="-284162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Appendix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extension of cecum, role in immunity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make Vitamin K, produce gases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Rectum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feces stored until elimination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752600"/>
            <a:ext cx="3425824" cy="44434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HOMEOSTATIC IMBALANCES OF DIGESTIVE SYSTEM</a:t>
            </a:r>
          </a:p>
        </p:txBody>
      </p:sp>
      <p:sp>
        <p:nvSpPr>
          <p:cNvPr id="182" name="Shape 182"/>
          <p:cNvSpPr txBox="1"/>
          <p:nvPr>
            <p:ph idx="1" type="subTitle"/>
          </p:nvPr>
        </p:nvSpPr>
        <p:spPr>
          <a:xfrm>
            <a:off x="2362200" y="6049962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Gastric Ulcers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Lesions in the stomach lining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mainly by bacterium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Heliobacter pylori</a:t>
            </a:r>
          </a:p>
          <a:p>
            <a:pPr indent="-320040" lvl="0" marL="320040" marR="0" rtl="0" algn="l">
              <a:spcBef>
                <a:spcPts val="700"/>
              </a:spcBef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819400"/>
            <a:ext cx="7391399" cy="378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12647" y="228600"/>
            <a:ext cx="8153400" cy="99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Warm Up!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12647" y="158195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10490" rtl="0">
              <a:spcBef>
                <a:spcPts val="0"/>
              </a:spcBef>
              <a:buNone/>
            </a:pPr>
            <a:r>
              <a:rPr lang="en-US"/>
              <a:t>Part 1: Eat one of your crackers. Discuss the following questions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Where does digestion of the cracker begin?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What is the sequence of organs that the cracker must travel through before it is no longer in the body?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What other organs are involved in digestion?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What did the cracker taste like? What was it’s texture?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Gall Stones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81000" y="1600200"/>
            <a:ext cx="48767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Crystallized cholesterol in gallbaldder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Bile stored too long or too much water removed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828800"/>
            <a:ext cx="3352799" cy="431006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4038600"/>
            <a:ext cx="3943350" cy="21367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0" y="2362200"/>
            <a:ext cx="5048249" cy="409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Appendicitis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Inflammation of appendix</a:t>
            </a:r>
          </a:p>
          <a:p>
            <a:pPr lvl="0" marL="319087" rtl="0">
              <a:spcBef>
                <a:spcPts val="0"/>
              </a:spcBef>
            </a:pPr>
            <a:r>
              <a:rPr lang="en-US"/>
              <a:t>Vestigial organ previously used to digest cellulose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971800"/>
            <a:ext cx="3962399" cy="29717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Vomiting (emesis)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12775" y="1905000"/>
            <a:ext cx="3806824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Caused by irritation of stomach; inner ear disturbance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Abdominal muscles &amp; diaphragm contract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“reverse peristalsis”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057400"/>
            <a:ext cx="3981449" cy="370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Diverticulosis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81000" y="1600200"/>
            <a:ext cx="838517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When diet lacks bulk (low-fiber diet)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Diverticula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pouches form on colon wall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1" lang="en-US" sz="280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Diverticulitis</a:t>
            </a: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when diverticula become inflamed → feces gets trapped, bacteria grow in pouch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5" y="3967162"/>
            <a:ext cx="2860674" cy="26225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962400"/>
            <a:ext cx="3468687" cy="25908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Hepatitis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04800" y="1600200"/>
            <a:ext cx="83819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Inflammation of liver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Viral infection from contaminated water, blood transfusions, needles</a:t>
            </a:r>
          </a:p>
          <a:p>
            <a:pPr indent="-390207" lvl="0" marL="319087" rtl="0">
              <a:spcBef>
                <a:spcPts val="0"/>
              </a:spcBef>
              <a:buSzPct val="100000"/>
            </a:pPr>
            <a:r>
              <a:rPr lang="en-US" sz="2800"/>
              <a:t>5 different kinds: A, B, C, D, E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3581400"/>
            <a:ext cx="3638549" cy="247808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581400"/>
            <a:ext cx="3467099" cy="248126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29" name="Shape 229"/>
          <p:cNvSpPr txBox="1"/>
          <p:nvPr/>
        </p:nvSpPr>
        <p:spPr>
          <a:xfrm>
            <a:off x="914400" y="6096000"/>
            <a:ext cx="28194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b="0" i="0" lang="en-US" sz="24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Jaundice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Cirrhosis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152400" y="1676400"/>
            <a:ext cx="50291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Chronic inflammation of liver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Severe damage → hard and fibrous liver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Alcoholism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16874" t="0"/>
          <a:stretch/>
        </p:blipFill>
        <p:spPr>
          <a:xfrm>
            <a:off x="5410200" y="2076450"/>
            <a:ext cx="3581399" cy="44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962400"/>
            <a:ext cx="4190999" cy="25654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12647" y="228600"/>
            <a:ext cx="8153400" cy="99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Warm Up!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12647" y="16002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Part 2: Let the cracker sit in your mouth for 1.5 minutes before chewing. Discuss the following questions.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How did the taste and texture of the cracker change? How?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-US"/>
              <a:t>If so, what caused it?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US"/>
              <a:t>Compare and contrast the process of eating the cracker immediately and after it sits in your mouth.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12647" y="228600"/>
            <a:ext cx="8153400" cy="99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12647" y="1600200"/>
            <a:ext cx="8153400" cy="44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Functions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1000" y="1600200"/>
            <a:ext cx="8531224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Ingestion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mouth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Digestion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lphaUcPeriod"/>
            </a:pPr>
            <a:r>
              <a:rPr b="0" i="0" lang="en-US" sz="26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Mechanical</a:t>
            </a:r>
            <a:r>
              <a:rPr b="0" i="0" lang="en-US" sz="26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– fragment food into smaller particles (teeth, tongue, stomach, SI)</a:t>
            </a:r>
          </a:p>
          <a:p>
            <a:pPr indent="-523875" lvl="2" marL="110807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lphaUcPeriod"/>
            </a:pPr>
            <a:r>
              <a:rPr b="0" i="0" lang="en-US" sz="26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Chemical</a:t>
            </a:r>
            <a:r>
              <a:rPr b="0" i="0" lang="en-US" sz="26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  <a:r>
              <a:rPr b="0" i="1" lang="en-US" sz="26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enzymes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water</a:t>
            </a:r>
          </a:p>
          <a:p>
            <a:pPr indent="-354012" lvl="3" marL="1484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Mouth = carbs</a:t>
            </a:r>
          </a:p>
          <a:p>
            <a:pPr indent="-354012" lvl="3" marL="1484312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Stomach = proteins</a:t>
            </a:r>
          </a:p>
          <a:p>
            <a:pPr indent="-354012" lvl="3" marL="1484312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A5AB81"/>
              </a:buClr>
              <a:buSzPct val="75000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= carbs, proteins, fats, nucleic acids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Absorption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transport from SI to blood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Questrial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Defecation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eliminate indigestible residues (</a:t>
            </a:r>
            <a:r>
              <a:rPr b="0" i="1" lang="en-US" sz="26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feces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Nutrition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sng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Nutrient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substance in food used to promote growth, maintenance, and repair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sng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Major nutrients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Carbohydrates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sugars &amp; starches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Lipids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saturated/unsaturated fats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Proteins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eggs, milk, meat (</a:t>
            </a:r>
            <a:r>
              <a:rPr b="0" i="1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complete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all AA); legumes, nuts, cereals (</a:t>
            </a:r>
            <a:r>
              <a:rPr b="0" i="1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incomplete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Vitamins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A, B, C, E, D, K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Minerals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Ca, P, K, S, Na, Cl, Mg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Anatomy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12775" y="1600200"/>
            <a:ext cx="792162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Alimentary canal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Gastrointestinal (GI) tract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Mouth → pharynx → esophagus → stomach → small intestine → large intestine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Accessory digestive organs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Teeth, tongue, digestive glands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1" y="330200"/>
            <a:ext cx="8929686" cy="62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Mouth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86200" y="1828800"/>
            <a:ext cx="4873624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Oral cavity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mechanical, chemical digestion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Salivary glands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saliva lubricates food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800" u="sng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Saliva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mucus, </a:t>
            </a:r>
            <a:r>
              <a:rPr b="0" i="1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salivary amylase</a:t>
            </a: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(starch breakdown)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Mastication: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teeth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chew food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Tongue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mixes food + saliva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09800"/>
            <a:ext cx="3511549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