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4478273"/>
            <a:ext cx="9144000" cy="66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-9144" y="4539996"/>
            <a:ext cx="2249400" cy="534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2359151" y="4533137"/>
            <a:ext cx="6784800" cy="534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2362200" y="3028950"/>
            <a:ext cx="6476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362200" y="4537527"/>
            <a:ext cx="6705599" cy="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700"/>
              </a:spcBef>
              <a:buClr>
                <a:schemeClr val="accent2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550"/>
              </a:spcBef>
              <a:buClr>
                <a:schemeClr val="accent1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500"/>
              </a:spcBef>
              <a:buClr>
                <a:schemeClr val="accent2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36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76200" y="4551524"/>
            <a:ext cx="2057400" cy="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2085392" y="177403"/>
            <a:ext cx="586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001000" y="171450"/>
            <a:ext cx="838199" cy="28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09600" y="171450"/>
            <a:ext cx="8153399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2991947" y="-1179149"/>
            <a:ext cx="33948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0960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0" y="954166"/>
            <a:ext cx="533399" cy="18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 rot="5400000">
            <a:off x="5513250" y="1497149"/>
            <a:ext cx="413729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1169850" y="-255450"/>
            <a:ext cx="4137299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553200" y="4686301"/>
            <a:ext cx="22097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57200" y="4686155"/>
            <a:ext cx="557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/>
          <p:nvPr/>
        </p:nvSpPr>
        <p:spPr>
          <a:xfrm>
            <a:off x="6096317" y="0"/>
            <a:ext cx="3201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142037" y="457200"/>
            <a:ext cx="228600" cy="4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6142037" y="0"/>
            <a:ext cx="228600" cy="3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 rot="5400000">
            <a:off x="6056376" y="77700"/>
            <a:ext cx="3999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0960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0" y="954166"/>
            <a:ext cx="533399" cy="18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1371600" y="2057400"/>
            <a:ext cx="7123199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>
            <a:off x="0" y="1143000"/>
            <a:ext cx="91440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1200150"/>
            <a:ext cx="1295400" cy="7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371600" y="1200150"/>
            <a:ext cx="7772400" cy="74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1371600" y="1200150"/>
            <a:ext cx="7619999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0960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0" y="1314450"/>
            <a:ext cx="12954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09600" y="171450"/>
            <a:ext cx="8153399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09600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844901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60960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0" y="954166"/>
            <a:ext cx="533399" cy="18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533400" y="204787"/>
            <a:ext cx="8153399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09600" y="1828800"/>
            <a:ext cx="3886200" cy="26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800600" y="1828800"/>
            <a:ext cx="3886200" cy="26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0960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0" y="954166"/>
            <a:ext cx="533399" cy="18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609600" y="1314450"/>
            <a:ext cx="3886200" cy="479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800600" y="1314450"/>
            <a:ext cx="3886200" cy="47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609600" y="171450"/>
            <a:ext cx="8153399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0960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0" y="954166"/>
            <a:ext cx="533399" cy="18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x="60960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0" y="4686300"/>
            <a:ext cx="533399" cy="28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09600" y="204787"/>
            <a:ext cx="8077199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60960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0" y="954166"/>
            <a:ext cx="533399" cy="18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09600" y="1314450"/>
            <a:ext cx="1600199" cy="3257699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spcAft>
                <a:spcPts val="1000"/>
              </a:spcAft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2362200" y="1314450"/>
            <a:ext cx="6400799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1600200" y="4114800"/>
            <a:ext cx="7315200" cy="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-9144" y="3429000"/>
            <a:ext cx="9144000" cy="66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-9144" y="3497579"/>
            <a:ext cx="1463099" cy="534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545336" y="3490721"/>
            <a:ext cx="7598700" cy="534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1600200" y="3486150"/>
            <a:ext cx="7315200" cy="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/>
          <p:nvPr/>
        </p:nvSpPr>
        <p:spPr>
          <a:xfrm>
            <a:off x="1447800" y="0"/>
            <a:ext cx="100500" cy="5150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2484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0" y="3500436"/>
            <a:ext cx="14478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1600200" y="4686154"/>
            <a:ext cx="457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/>
          <p:nvPr>
            <p:ph idx="2" type="pic"/>
          </p:nvPr>
        </p:nvSpPr>
        <p:spPr>
          <a:xfrm>
            <a:off x="1560575" y="0"/>
            <a:ext cx="7583400" cy="3426599"/>
          </a:xfrm>
          <a:prstGeom prst="rect">
            <a:avLst/>
          </a:prstGeom>
          <a:solidFill>
            <a:srgbClr val="F6D9D0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609600" y="171450"/>
            <a:ext cx="8153399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12647" y="1200150"/>
            <a:ext cx="8153399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20040" marR="0" rtl="0" algn="l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indent="-168910" marL="640080" marR="0" rtl="0" algn="l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indent="-119062" marL="914400" marR="0" rtl="0" algn="l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indent="-133350" marL="1371600" marR="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indent="-146050" marL="1828800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indent="-121920" marL="2103120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indent="-116839" marL="2377440" marR="0" rtl="0" algn="l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indent="-124460" marL="2651760" marR="0" rtl="0" algn="l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indent="-119379" marL="2926080" marR="0" rtl="0" algn="l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6096000" y="4686300"/>
            <a:ext cx="26669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609600" y="4686154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/>
          <p:nvPr/>
        </p:nvSpPr>
        <p:spPr>
          <a:xfrm>
            <a:off x="0" y="925830"/>
            <a:ext cx="9144000" cy="23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960119"/>
            <a:ext cx="533399" cy="171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90550" y="960119"/>
            <a:ext cx="8553600" cy="171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0" y="954166"/>
            <a:ext cx="533399" cy="18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.wikipedia.org/wiki/Metabolic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4" Type="http://schemas.openxmlformats.org/officeDocument/2006/relationships/hyperlink" Target="http://youtube.com/v/uBGl2BujkPQ" TargetMode="External"/><Relationship Id="rId5" Type="http://schemas.openxmlformats.org/officeDocument/2006/relationships/image" Target="../media/image0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3.jpg"/><Relationship Id="rId5" Type="http://schemas.openxmlformats.org/officeDocument/2006/relationships/image" Target="../media/image04.jpg"/><Relationship Id="rId6" Type="http://schemas.openxmlformats.org/officeDocument/2006/relationships/image" Target="../media/image09.jpg"/><Relationship Id="rId7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4" Type="http://schemas.openxmlformats.org/officeDocument/2006/relationships/hyperlink" Target="http://youtube.com/v/s6lOQ5_Vlok" TargetMode="External"/><Relationship Id="rId5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Impact"/>
                <a:ea typeface="Impact"/>
                <a:cs typeface="Impact"/>
                <a:sym typeface="Impact"/>
              </a:rPr>
              <a:t>Warm Up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745325" y="1266975"/>
            <a:ext cx="77724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Make sure you have each one of the sheets from the table as you walk in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Pick any seat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Begin your Warm Up “Get to know you” sheet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If you finish early, begin reading through the syllabus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What is Health?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/>
              <a:t>Wikipedia: Health is the level of functional or</a:t>
            </a:r>
            <a:r>
              <a:rPr lang="en" sz="2400">
                <a:hlinkClick r:id="rId3"/>
              </a:rPr>
              <a:t> metabolic</a:t>
            </a:r>
            <a:r>
              <a:rPr lang="en" sz="2400"/>
              <a:t> efficiency of a living organism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/>
              <a:t>Merriam-Webster: the condition of being well or free from disease; the overall condition of someone's body or mind; the condition or state of something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Google: the state of being free from illness or injury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Let’s create a list...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Introduction to Anatomy &amp; Physiology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12648" y="1126150"/>
            <a:ext cx="30506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800"/>
              <a:t>Anatomy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 sz="1800"/>
              <a:t>Definition: the study of body structure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Types: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Gross Anatomy- general body structures that can be seen with the naked eye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 sz="1800"/>
              <a:t>Microscopic anatomy- small and requires a microscope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Cytology- study of cells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Histology- study of tissues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4477725" y="1126150"/>
            <a:ext cx="39344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Physiology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Definition: the study of functions of body parts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Relationship between anatomy and physiology: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The structures (anatomy) determine what functions (physiology) take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9900"/>
                </a:solidFill>
              </a:rPr>
              <a:t>Turn and Talk: Create an example to describe this relationship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Looking Forward...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>
            <a:hlinkClick r:id="rId4"/>
          </p:cNvPr>
          <p:cNvSpPr/>
          <p:nvPr/>
        </p:nvSpPr>
        <p:spPr>
          <a:xfrm>
            <a:off x="2178825" y="117165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Impact"/>
                <a:ea typeface="Impact"/>
                <a:cs typeface="Impact"/>
                <a:sym typeface="Impact"/>
              </a:rPr>
              <a:t>Exit Ticket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Complete this on the other side of your “Get to Know You” sheet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Name 3 of the 10 Rules of Lab Safety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What are the 4 expectation of this class?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Define anatomy or physiology in your own words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How is health related to anatomy &amp; physiology?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If you have time: What is something you’d like to do in this class?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4483725" y="1016150"/>
            <a:ext cx="4021800" cy="1371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Impact"/>
                <a:ea typeface="Impact"/>
                <a:cs typeface="Impact"/>
                <a:sym typeface="Impact"/>
              </a:rPr>
              <a:t>Welcome to Honors Human Anatomy &amp; Physiology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7913700" y="3919475"/>
            <a:ext cx="1344599" cy="514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Ms. Shust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Room 605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00" y="1016149"/>
            <a:ext cx="3130025" cy="312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Agenda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Welcome Back/Introductions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Review Syllabus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Go over rules &amp; expectations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Lab Safety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Intro to Ana/Phys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A Bit About Me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1028700"/>
            <a:ext cx="6270900" cy="308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Ms. Shust (Ms. S)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From Chicago, Illinois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Graduated from Elon with a Bachelor of Science in Biology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Likes: Working out, Music, Cooking, Eating, SCIENCE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25" y="3668275"/>
            <a:ext cx="3141275" cy="10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526" y="3492800"/>
            <a:ext cx="1044375" cy="144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2337" y="2953650"/>
            <a:ext cx="216405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1850" y="2454931"/>
            <a:ext cx="2164050" cy="121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56405" y="3404224"/>
            <a:ext cx="1437945" cy="144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And who are you?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3000"/>
              <a:t>Briefly </a:t>
            </a:r>
            <a:r>
              <a:rPr lang="en" sz="3000"/>
              <a:t>Share: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000"/>
              <a:t>Your Name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000"/>
              <a:t>One thing you did this summer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000"/>
              <a:t>A Pandora station you’d want to listen to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Syllabus &amp; Other Forms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READ THE SYLLABUS AND LAB AGREEMENT &amp; HAVE A PARENT SIGN THEM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	Due by Wednesday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2400">
              <a:latin typeface="Impact"/>
              <a:ea typeface="Impact"/>
              <a:cs typeface="Impact"/>
              <a:sym typeface="Impact"/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Failure to turn this in means you cannot participate in lab on Thursday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	</a:t>
            </a:r>
          </a:p>
          <a:p>
            <a:pPr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Impact"/>
                <a:ea typeface="Impact"/>
                <a:cs typeface="Impact"/>
                <a:sym typeface="Impact"/>
              </a:rPr>
              <a:t>Expectations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Show respect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Be prepared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Follow rules and procedures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Participate your best effort every day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What do you expect from Ms. S?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Impact"/>
                <a:ea typeface="Impact"/>
                <a:cs typeface="Impact"/>
                <a:sym typeface="Impact"/>
              </a:rPr>
              <a:t>Lab Safety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>
            <a:hlinkClick r:id="rId4"/>
          </p:cNvPr>
          <p:cNvSpPr/>
          <p:nvPr/>
        </p:nvSpPr>
        <p:spPr>
          <a:xfrm>
            <a:off x="2162650" y="121577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612647" y="171450"/>
            <a:ext cx="8153399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Let’s Review...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12647" y="1200150"/>
            <a:ext cx="8153399" cy="337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What do you have to get signed?</a:t>
            </a:r>
          </a:p>
          <a:p>
            <a:pPr indent="-3429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When is it due?</a:t>
            </a:r>
          </a:p>
          <a:p>
            <a:pPr indent="-3429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What happens if you do not turn these into Ms. S?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Do we have a class website?</a:t>
            </a:r>
          </a:p>
          <a:p>
            <a:pPr indent="-3429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How do you access it?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800"/>
              <a:t>Where do you turn in homework?</a:t>
            </a:r>
          </a:p>
          <a:p>
            <a:pPr indent="-3429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1800"/>
              <a:t>When is it due?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dian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