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Rokkitt"/>
      <p:regular r:id="rId24"/>
      <p:bold r:id="rId25"/>
    </p:embeddedFont>
    <p:embeddedFont>
      <p:font typeface="Arial Black"/>
      <p:regular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kkitt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alBlack-regular.fntdata"/><Relationship Id="rId25" Type="http://schemas.openxmlformats.org/officeDocument/2006/relationships/font" Target="fonts/Rokkit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228600" y="1427162"/>
            <a:ext cx="8077199" cy="160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1066800" y="3441700"/>
            <a:ext cx="6629400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248400"/>
            <a:ext cx="2133599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248400"/>
            <a:ext cx="2133599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4596606" y="2082006"/>
            <a:ext cx="5791200" cy="208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350837" y="73024"/>
            <a:ext cx="5791200" cy="6102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362200" y="-152399"/>
            <a:ext cx="4419599" cy="79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09600" y="1600200"/>
            <a:ext cx="38862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38862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152400"/>
            <a:ext cx="8686799" cy="6095999"/>
            <a:chOff x="0" y="152400"/>
            <a:chExt cx="8686799" cy="6095999"/>
          </a:xfrm>
        </p:grpSpPr>
        <p:sp>
          <p:nvSpPr>
            <p:cNvPr id="6" name="Shape 6"/>
            <p:cNvSpPr/>
            <p:nvPr/>
          </p:nvSpPr>
          <p:spPr>
            <a:xfrm>
              <a:off x="381000" y="533400"/>
              <a:ext cx="8305799" cy="5714999"/>
            </a:xfrm>
            <a:prstGeom prst="roundRect">
              <a:avLst>
                <a:gd fmla="val 2965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0" y="152400"/>
              <a:ext cx="8534400" cy="1219200"/>
            </a:xfrm>
            <a:custGeom>
              <a:pathLst>
                <a:path extrusionOk="0" h="1000" w="7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Shape 8"/>
            <p:cNvCxnSpPr/>
            <p:nvPr/>
          </p:nvCxnSpPr>
          <p:spPr>
            <a:xfrm>
              <a:off x="0" y="1219200"/>
              <a:ext cx="8077199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9" name="Shape 9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0" y="927100"/>
            <a:ext cx="8991600" cy="4495799"/>
            <a:chOff x="0" y="927100"/>
            <a:chExt cx="8991600" cy="4495799"/>
          </a:xfrm>
        </p:grpSpPr>
        <p:sp>
          <p:nvSpPr>
            <p:cNvPr id="104" name="Shape 104"/>
            <p:cNvSpPr/>
            <p:nvPr/>
          </p:nvSpPr>
          <p:spPr>
            <a:xfrm>
              <a:off x="685800" y="2070100"/>
              <a:ext cx="7391399" cy="3352799"/>
            </a:xfrm>
            <a:prstGeom prst="roundRect">
              <a:avLst>
                <a:gd fmla="val 1666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228600" y="927100"/>
              <a:ext cx="7162799" cy="990599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1384300"/>
              <a:ext cx="8991600" cy="1828800"/>
            </a:xfrm>
            <a:custGeom>
              <a:pathLst>
                <a:path extrusionOk="0" h="1000" w="4917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Shape 107"/>
            <p:cNvCxnSpPr/>
            <p:nvPr/>
          </p:nvCxnSpPr>
          <p:spPr>
            <a:xfrm>
              <a:off x="0" y="3060700"/>
              <a:ext cx="8305799" cy="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108" name="Shape 108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29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78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78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78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78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248400"/>
            <a:ext cx="2133599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248400"/>
            <a:ext cx="2133599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4" Type="http://schemas.openxmlformats.org/officeDocument/2006/relationships/hyperlink" Target="http://youtube.com/v/uixA8ZXx0KU" TargetMode="External"/><Relationship Id="rId5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UNIT 3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Photosynthesis</a:t>
            </a:r>
          </a:p>
        </p:txBody>
      </p:sp>
      <p:sp>
        <p:nvSpPr>
          <p:cNvPr id="80" name="Shape 80">
            <a:hlinkClick r:id="rId4"/>
          </p:cNvPr>
          <p:cNvSpPr/>
          <p:nvPr/>
        </p:nvSpPr>
        <p:spPr>
          <a:xfrm>
            <a:off x="2286000" y="24417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Concept: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Plants take in carbon dioxide, which is poisonous to humans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Oxygen is a product used by heterotrophs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Therefore, plants remove waste (carbon dioxide) from the air and replace it with oxygen (what we breathe)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2"/>
            </a:gs>
            <a:gs pos="50000">
              <a:schemeClr val="lt1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447800" y="533400"/>
            <a:ext cx="6019799" cy="1044575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kkitt"/>
              <a:buNone/>
            </a:pPr>
            <a:r>
              <a:rPr b="1" baseline="0" i="0" lang="en-US" sz="4000" u="sng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PHOTOSYNTHESIS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[consists of a whole bunch of reactions]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838200" y="2514600"/>
            <a:ext cx="3124199" cy="3028949"/>
          </a:xfrm>
          <a:prstGeom prst="rect">
            <a:avLst/>
          </a:prstGeom>
          <a:solidFill>
            <a:srgbClr val="FFCCFF"/>
          </a:solidFill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22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Light Reactions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-Happen only when light is present.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-Water is split apart and Oxygen is released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b="0" baseline="0" i="0" lang="en-US" sz="22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Chlorophyll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molecules are needed to capture light energy.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105400" y="2590800"/>
            <a:ext cx="3124199" cy="3363912"/>
          </a:xfrm>
          <a:prstGeom prst="rect">
            <a:avLst/>
          </a:prstGeom>
          <a:solidFill>
            <a:srgbClr val="FFCCFF"/>
          </a:solidFill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22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Dark Reactions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-do not require presence of light.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-CO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is “fixed” and Glucose is made.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-also called “light-independent” reactions or the Calvin-Benson Cycle.</a:t>
            </a:r>
          </a:p>
        </p:txBody>
      </p:sp>
      <p:cxnSp>
        <p:nvCxnSpPr>
          <p:cNvPr id="181" name="Shape 181"/>
          <p:cNvCxnSpPr/>
          <p:nvPr/>
        </p:nvCxnSpPr>
        <p:spPr>
          <a:xfrm flipH="1">
            <a:off x="2438400" y="1752600"/>
            <a:ext cx="304799" cy="60959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82" name="Shape 182"/>
          <p:cNvCxnSpPr/>
          <p:nvPr/>
        </p:nvCxnSpPr>
        <p:spPr>
          <a:xfrm>
            <a:off x="5867400" y="1752600"/>
            <a:ext cx="381000" cy="60959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27" y="970138"/>
            <a:ext cx="4068849" cy="5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5909125" y="3115300"/>
            <a:ext cx="2683500" cy="894600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These are energy-storage molecules.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105400" y="4267200"/>
            <a:ext cx="1447800" cy="11604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DARK REACTIONS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28600" y="304800"/>
            <a:ext cx="3200399" cy="3565525"/>
          </a:xfrm>
          <a:prstGeom prst="rect">
            <a:avLst/>
          </a:prstGeom>
          <a:solidFill>
            <a:schemeClr val="accent2"/>
          </a:solidFill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Georgia"/>
              <a:buNone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The two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Georgia"/>
              <a:buNone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STAGES of 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Georgia"/>
              <a:buNone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Photosynthesis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Georgia"/>
              <a:buNone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are: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100000"/>
              <a:buFont typeface="Georgia"/>
              <a:buAutoNum type="romanUcPeriod"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Light Reactions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100000"/>
              <a:buFont typeface="Georgia"/>
              <a:buAutoNum type="romanUcPeriod"/>
            </a:pPr>
            <a:r>
              <a:rPr b="1" baseline="0" i="0" lang="en-US" sz="28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Dark Reactions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Light Reactions – Need the SUN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81000" y="1371600"/>
            <a:ext cx="7848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/>
        <p:spPr>
          <a:xfrm>
            <a:off x="1447800" y="2057400"/>
            <a:ext cx="6324600" cy="4111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722937"/>
            <a:ext cx="1344612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725" y="1584401"/>
            <a:ext cx="7211288" cy="41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Where does all of this happen?</a:t>
            </a:r>
            <a:br>
              <a:rPr b="1" baseline="0" i="0" lang="en-US" sz="3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baseline="0" i="0" lang="en-US" sz="3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-inside chloroplasts.</a:t>
            </a:r>
          </a:p>
        </p:txBody>
      </p:sp>
      <p:pic>
        <p:nvPicPr>
          <p:cNvPr id="205" name="Shape 205"/>
          <p:cNvPicPr preferRelativeResize="0"/>
          <p:nvPr/>
        </p:nvPicPr>
        <p:blipFill/>
        <p:spPr>
          <a:xfrm>
            <a:off x="381000" y="1676400"/>
            <a:ext cx="5838824" cy="4049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81000" y="1447800"/>
            <a:ext cx="8381999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5867400" y="2590800"/>
            <a:ext cx="2743199" cy="2282825"/>
          </a:xfrm>
          <a:prstGeom prst="rect">
            <a:avLst/>
          </a:prstGeom>
          <a:solidFill>
            <a:schemeClr val="dk1"/>
          </a:solidFill>
          <a:ln cap="flat" cmpd="sng" w="5715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Light reactions occur in the </a:t>
            </a:r>
            <a:r>
              <a:rPr b="1" baseline="0" i="0" lang="en-US" sz="2000" u="sng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thylakoid membranes</a:t>
            </a:r>
            <a:r>
              <a:rPr b="1" baseline="0" i="0" lang="en-US" sz="2000" u="none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 while the dark reactions happen in the </a:t>
            </a:r>
            <a:r>
              <a:rPr b="1" baseline="0" i="0" lang="en-US" sz="2000" u="sng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r>
              <a:rPr b="1" baseline="0" i="0" lang="en-US" sz="2000" u="none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4800" y="5562600"/>
            <a:ext cx="8305799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Question: Where in the chloroplasts do you think chlorophyll molecules are concentrated?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[HINT: chlorophyll molecules capture light]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150" y="2018013"/>
            <a:ext cx="4571430" cy="330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438400"/>
            <a:ext cx="525780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type="title"/>
          </p:nvPr>
        </p:nvSpPr>
        <p:spPr>
          <a:xfrm>
            <a:off x="152400" y="228600"/>
            <a:ext cx="82296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Chloroplasts are found predominantly in leaves.</a:t>
            </a:r>
            <a:r>
              <a:rPr b="0" baseline="0" i="0" lang="en-US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304800" y="1447800"/>
            <a:ext cx="84582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Shape 217"/>
          <p:cNvCxnSpPr/>
          <p:nvPr/>
        </p:nvCxnSpPr>
        <p:spPr>
          <a:xfrm rot="10800000">
            <a:off x="2743199" y="3581399"/>
            <a:ext cx="373380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18" name="Shape 218"/>
          <p:cNvCxnSpPr/>
          <p:nvPr/>
        </p:nvCxnSpPr>
        <p:spPr>
          <a:xfrm flipH="1" rot="10800000">
            <a:off x="2590800" y="4190999"/>
            <a:ext cx="388620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lg" w="lg" type="triangle"/>
            <a:tailEnd len="med" w="med" type="none"/>
          </a:ln>
        </p:spPr>
      </p:cxnSp>
      <p:sp>
        <p:nvSpPr>
          <p:cNvPr id="219" name="Shape 219"/>
          <p:cNvSpPr txBox="1"/>
          <p:nvPr/>
        </p:nvSpPr>
        <p:spPr>
          <a:xfrm>
            <a:off x="5867400" y="2438400"/>
            <a:ext cx="2666999" cy="3387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Photosyn-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thesis occurs in the mesophyll layers.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64" y="2371737"/>
            <a:ext cx="4435070" cy="28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343400" y="685800"/>
            <a:ext cx="4038599" cy="2816225"/>
          </a:xfrm>
          <a:prstGeom prst="rect">
            <a:avLst/>
          </a:prstGeom>
          <a:solidFill>
            <a:schemeClr val="dk1"/>
          </a:solidFill>
          <a:ln cap="flat" cmpd="sng" w="5715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1000" u="none" cap="none" strike="noStrike">
              <a:solidFill>
                <a:srgbClr val="99FF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ct val="25000"/>
              <a:buFont typeface="Georgia"/>
              <a:buNone/>
            </a:pPr>
            <a:r>
              <a:rPr b="1" baseline="0" i="0" lang="en-US" sz="2000" u="none" cap="none" strike="noStrike">
                <a:solidFill>
                  <a:srgbClr val="99FF66"/>
                </a:solidFill>
                <a:latin typeface="Georgia"/>
                <a:ea typeface="Georgia"/>
                <a:cs typeface="Georgia"/>
                <a:sym typeface="Georgia"/>
              </a:rPr>
              <a:t>Plants do not use all COLORS or WAVELENGTHS of light for photosynthesis.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FF66"/>
              </a:buClr>
              <a:buSzPct val="25000"/>
              <a:buFont typeface="Georgia"/>
              <a:buNone/>
            </a:pPr>
            <a:r>
              <a:rPr b="1" baseline="0" i="0" lang="en-US" sz="2000" u="none" cap="none" strike="noStrike">
                <a:solidFill>
                  <a:srgbClr val="99FF66"/>
                </a:solidFill>
                <a:latin typeface="Georgia"/>
                <a:ea typeface="Georgia"/>
                <a:cs typeface="Georgia"/>
                <a:sym typeface="Georgia"/>
              </a:rPr>
              <a:t>As one can tell from the graph, plants use mostly wavelengths of light from the blue and red spectrum.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000" u="none" cap="none" strike="noStrike">
              <a:solidFill>
                <a:srgbClr val="99FF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4876800" y="4343400"/>
            <a:ext cx="3505200" cy="2057400"/>
          </a:xfrm>
          <a:prstGeom prst="cloudCallout">
            <a:avLst>
              <a:gd fmla="val 24652" name="adj1"/>
              <a:gd fmla="val -7767" name="adj2"/>
            </a:avLst>
          </a:prstGeom>
          <a:solidFill>
            <a:srgbClr val="9999FF"/>
          </a:solidFill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plants use the green light part of the spectrum?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838200" y="5562600"/>
            <a:ext cx="3809999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Wavelengths [Colors] of Light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52400" y="76200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b="1" baseline="0" i="0" lang="en-US" sz="3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One simple way to measure rate of photosynthesis…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0"/>
            <a:ext cx="3724275" cy="4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2438400" y="1905000"/>
            <a:ext cx="228600" cy="1523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590800" y="48006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2438400" y="45720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514600" y="43434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514600" y="38100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438400" y="41148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14600" y="34290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438400" y="35052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438400" y="27432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438400" y="31242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590800" y="25146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438400" y="21336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590800" y="2362200"/>
            <a:ext cx="76199" cy="761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Shape 247"/>
          <p:cNvCxnSpPr/>
          <p:nvPr/>
        </p:nvCxnSpPr>
        <p:spPr>
          <a:xfrm flipH="1">
            <a:off x="2743200" y="4876800"/>
            <a:ext cx="1981199" cy="15239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48" name="Shape 248"/>
          <p:cNvSpPr txBox="1"/>
          <p:nvPr/>
        </p:nvSpPr>
        <p:spPr>
          <a:xfrm>
            <a:off x="4648200" y="4572000"/>
            <a:ext cx="2590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Inverted funnel with water plant inside</a:t>
            </a:r>
          </a:p>
        </p:txBody>
      </p:sp>
      <p:cxnSp>
        <p:nvCxnSpPr>
          <p:cNvPr id="249" name="Shape 249"/>
          <p:cNvCxnSpPr/>
          <p:nvPr/>
        </p:nvCxnSpPr>
        <p:spPr>
          <a:xfrm flipH="1">
            <a:off x="2743199" y="3657600"/>
            <a:ext cx="1295400" cy="7619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50" name="Shape 250"/>
          <p:cNvSpPr txBox="1"/>
          <p:nvPr/>
        </p:nvSpPr>
        <p:spPr>
          <a:xfrm>
            <a:off x="3886200" y="3124200"/>
            <a:ext cx="2590800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Inverted test tube filled with water placed over funnel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962400" y="1981200"/>
            <a:ext cx="380999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oxygen gas bubble is determined by rate of photosynthesis </a:t>
            </a:r>
          </a:p>
        </p:txBody>
      </p:sp>
      <p:cxnSp>
        <p:nvCxnSpPr>
          <p:cNvPr id="252" name="Shape 252"/>
          <p:cNvCxnSpPr/>
          <p:nvPr/>
        </p:nvCxnSpPr>
        <p:spPr>
          <a:xfrm rot="10800000">
            <a:off x="2666999" y="1981200"/>
            <a:ext cx="1524000" cy="15239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53" name="Shape 253"/>
          <p:cNvSpPr txBox="1"/>
          <p:nvPr/>
        </p:nvSpPr>
        <p:spPr>
          <a:xfrm>
            <a:off x="304800" y="1600200"/>
            <a:ext cx="8534399" cy="76199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Shape 254"/>
          <p:cNvCxnSpPr/>
          <p:nvPr/>
        </p:nvCxnSpPr>
        <p:spPr>
          <a:xfrm rot="10800000">
            <a:off x="2743199" y="5486400"/>
            <a:ext cx="2057400" cy="7619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55" name="Shape 255"/>
          <p:cNvSpPr txBox="1"/>
          <p:nvPr/>
        </p:nvSpPr>
        <p:spPr>
          <a:xfrm>
            <a:off x="4953000" y="5410200"/>
            <a:ext cx="2971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Beaker filled with water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048000" y="5638800"/>
            <a:ext cx="533399" cy="304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685800" y="5715000"/>
            <a:ext cx="3809999" cy="381000"/>
          </a:xfrm>
          <a:prstGeom prst="rect">
            <a:avLst/>
          </a:prstGeom>
          <a:solidFill>
            <a:srgbClr val="CC99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Glossary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43700" y="1342100"/>
            <a:ext cx="4608300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Photosynthesis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Carbon Dioxide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Oxygen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Organism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Carbohydrate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Pigment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Chlorophyll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Cell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Things to Consider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/>
              <a:t>Why do each of the boards have a different ratio of the four requirements? How did this effect which boards you used?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/>
              <a:t>What are the four requirements of photosynthesis? What does this process produce?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/>
              <a:t>What do you think would happen if there was no sunlight? Would plants be able to go through photosynthesis? If they couldn’t, what would happen?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Vocabulary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-US"/>
              <a:t>Autotroph- an organism able to make it’s own food through photosynthesis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en-US"/>
              <a:t>Heterotroph- an organism that must take in food from another source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C9900"/>
            </a:gs>
            <a:gs pos="50000">
              <a:schemeClr val="lt1"/>
            </a:gs>
            <a:gs pos="100000">
              <a:srgbClr val="CC9900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/>
        <p:spPr>
          <a:xfrm>
            <a:off x="990600" y="1981200"/>
            <a:ext cx="1904999" cy="19049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2743200" y="1600200"/>
            <a:ext cx="4038599" cy="685799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657600" y="1066800"/>
            <a:ext cx="2133599" cy="376236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glucose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3" name="Shape 123"/>
          <p:cNvSpPr/>
          <p:nvPr/>
        </p:nvSpPr>
        <p:spPr>
          <a:xfrm rot="5400000">
            <a:off x="3962400" y="2590800"/>
            <a:ext cx="1066799" cy="396239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191000" y="4267200"/>
            <a:ext cx="1066799" cy="376236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33400" y="4648200"/>
            <a:ext cx="1066799" cy="3667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cxnSp>
        <p:nvCxnSpPr>
          <p:cNvPr id="126" name="Shape 126"/>
          <p:cNvCxnSpPr/>
          <p:nvPr/>
        </p:nvCxnSpPr>
        <p:spPr>
          <a:xfrm rot="10800000">
            <a:off x="1143000" y="3962400"/>
            <a:ext cx="0" cy="53339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 flipH="1" rot="10800000">
            <a:off x="1143000" y="3657600"/>
            <a:ext cx="838199" cy="30479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28" name="Shape 128"/>
          <p:cNvSpPr txBox="1"/>
          <p:nvPr/>
        </p:nvSpPr>
        <p:spPr>
          <a:xfrm>
            <a:off x="228600" y="5334000"/>
            <a:ext cx="8686800" cy="1501775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Plants can make its own food [glucose] by using light from the Sun. A by-product of this process is Oxygen, which is the gas which all animals need to survive.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Are plants the only organisms that can make their own food?</a:t>
            </a:r>
          </a:p>
        </p:txBody>
      </p:sp>
      <p:pic>
        <p:nvPicPr>
          <p:cNvPr id="129" name="Shape 129"/>
          <p:cNvPicPr preferRelativeResize="0"/>
          <p:nvPr/>
        </p:nvPicPr>
        <p:blipFill/>
        <p:spPr>
          <a:xfrm rot="240000">
            <a:off x="6477000" y="2133599"/>
            <a:ext cx="1905000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800" y="1981200"/>
            <a:ext cx="1520578" cy="203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874" y="2320739"/>
            <a:ext cx="2033249" cy="1354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CC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kkitt"/>
              <a:buNone/>
            </a:pPr>
            <a:r>
              <a:rPr b="1" baseline="0" i="0" lang="en-US" sz="5000" u="none" cap="none" strike="noStrike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rPr>
              <a:t>PHOTOSYNTHESIS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533400" y="1524000"/>
            <a:ext cx="7924799" cy="4267199"/>
          </a:xfrm>
          <a:prstGeom prst="rect">
            <a:avLst/>
          </a:prstGeom>
          <a:solidFill>
            <a:schemeClr val="dk1"/>
          </a:solidFill>
          <a:ln cap="flat" cmpd="sng" w="571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-is the process by which plants and some bacteria use the energy from sunlight to produce sugar [glucose].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-is also called “carbon fixation”, as carbon from CO</a:t>
            </a:r>
            <a:r>
              <a:rPr b="0" baseline="-2500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is “fixed” or incorporated by plants into organic glucose.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baseline="0" i="0" lang="en-US" sz="3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b="0" baseline="0" i="0" lang="en-US" sz="3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3200400" y="5029200"/>
            <a:ext cx="1828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39" name="Shape 139"/>
          <p:cNvSpPr txBox="1"/>
          <p:nvPr/>
        </p:nvSpPr>
        <p:spPr>
          <a:xfrm>
            <a:off x="304800" y="1219200"/>
            <a:ext cx="84582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3124200" y="5105400"/>
            <a:ext cx="1752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5EB4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95261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kkitt"/>
              <a:buNone/>
            </a:pPr>
            <a:r>
              <a:rPr b="1" baseline="0" i="0" lang="en-US" sz="5000" u="none" cap="none" strike="noStrike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rPr>
              <a:t>PHOTOSYNTHESIS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533400" y="1524000"/>
            <a:ext cx="8077199" cy="4419599"/>
          </a:xfrm>
          <a:prstGeom prst="rect">
            <a:avLst/>
          </a:prstGeom>
          <a:solidFill>
            <a:schemeClr val="dk1"/>
          </a:solidFill>
          <a:ln cap="flat" cmpd="sng" w="571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--photosynthesis occurs                               inside chloroplasts for                      eukaryotic cells.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304800" y="1219200"/>
            <a:ext cx="84582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/>
        <p:spPr>
          <a:xfrm>
            <a:off x="5791200" y="1600200"/>
            <a:ext cx="2590800" cy="19049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712" y="1798637"/>
            <a:ext cx="2372184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078" y="3210350"/>
            <a:ext cx="4161847" cy="33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04800" y="228600"/>
            <a:ext cx="8229600" cy="88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b="1" baseline="0" i="0" lang="en-US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Over-all Equation: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04800" y="1295400"/>
            <a:ext cx="8229600" cy="838199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6H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+ 6CO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----------&gt; C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+ 6O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62200"/>
            <a:ext cx="2419350" cy="384809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8" name="Shape 158"/>
          <p:cNvSpPr txBox="1"/>
          <p:nvPr/>
        </p:nvSpPr>
        <p:spPr>
          <a:xfrm rot="300000">
            <a:off x="3505199" y="2743200"/>
            <a:ext cx="4953000" cy="302577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25000"/>
              <a:buFont typeface="Georgia"/>
              <a:buNone/>
            </a:pP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raw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materials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 for photosynthesis are: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b="1" baseline="-2500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CO</a:t>
            </a:r>
            <a:r>
              <a:rPr b="1" baseline="-2500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. The products are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sugar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 [C</a:t>
            </a:r>
            <a:r>
              <a:rPr b="1" baseline="-2500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b="1" baseline="-2500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12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b="1" baseline="-2500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] and </a:t>
            </a:r>
            <a:r>
              <a:rPr b="1" baseline="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b="1" baseline="-25000" i="0" lang="en-US" sz="3200" u="sng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1" baseline="0" i="0" lang="en-US" sz="3200" u="none" cap="none" strike="noStrike">
                <a:solidFill>
                  <a:srgbClr val="FFCCFF"/>
                </a:solidFill>
                <a:latin typeface="Georgia"/>
                <a:ea typeface="Georgia"/>
                <a:cs typeface="Georgia"/>
                <a:sym typeface="Georgia"/>
              </a:rPr>
              <a:t> [oxygen gas].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429000" y="1371600"/>
            <a:ext cx="1447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29000" y="1752600"/>
            <a:ext cx="1447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energy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95261" y="228600"/>
            <a:ext cx="8015399" cy="9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Photosynthesis Equation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09600" y="1600200"/>
            <a:ext cx="7924799" cy="44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00" y="2065893"/>
            <a:ext cx="8015400" cy="296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