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  <p:sldMasterId id="2147483666" r:id="rId5"/>
    <p:sldMasterId id="2147483667" r:id="rId6"/>
    <p:sldMasterId id="2147483668" r:id="rId7"/>
    <p:sldMasterId id="214748366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3366867" y="533400"/>
            <a:ext cx="5105399" cy="2868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1" baseline="0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3354442" y="3539864"/>
            <a:ext cx="51147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  <a:defRPr b="0" baseline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None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None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ctr">
              <a:spcBef>
                <a:spcPts val="400"/>
              </a:spcBef>
              <a:buClr>
                <a:schemeClr val="accent4"/>
              </a:buClr>
              <a:buFont typeface="Noto Sans Symbol"/>
              <a:buNone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4"/>
              </a:buClr>
              <a:buFont typeface="Noto Sans Symbol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Noto Sans Symbol"/>
              <a:buNone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5870575" y="6557961"/>
            <a:ext cx="2003400" cy="227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819400" y="6557961"/>
            <a:ext cx="2927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880350" y="6556375"/>
            <a:ext cx="5888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8" name="Shape 25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Font typeface="Trebuchet MS"/>
              <a:buNone/>
              <a:defRPr b="1" sz="4200" cap="none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7" name="Shape 357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Font typeface="Trebuchet MS"/>
              <a:buNone/>
              <a:defRPr b="1" sz="4200" cap="none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7.jpg"/><Relationship Id="rId2" Type="http://schemas.openxmlformats.org/officeDocument/2006/relationships/image" Target="../media/image06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2663825" y="0"/>
            <a:ext cx="6480299" cy="6858000"/>
            <a:chOff x="2663825" y="0"/>
            <a:chExt cx="6480299" cy="6858000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3825" y="0"/>
              <a:ext cx="64802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" name="Shape 12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7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5870575" y="6557961"/>
            <a:ext cx="2003400" cy="227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819400" y="6557961"/>
            <a:ext cx="2927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880350" y="6556375"/>
            <a:ext cx="5888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 31"/>
          <p:cNvGrpSpPr/>
          <p:nvPr/>
        </p:nvGrpSpPr>
        <p:grpSpPr>
          <a:xfrm>
            <a:off x="8150225" y="0"/>
            <a:ext cx="993774" cy="6858000"/>
            <a:chOff x="8150225" y="0"/>
            <a:chExt cx="993774" cy="6858000"/>
          </a:xfrm>
        </p:grpSpPr>
        <p:pic>
          <p:nvPicPr>
            <p:cNvPr id="32" name="Shape 32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0"/>
              <a:ext cx="9937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Shape 33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Shape 203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204" name="Shape 20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Shape 205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Shape 20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Shape 224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225" name="Shape 22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Shape 226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Shape 22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Shape 345"/>
          <p:cNvGrpSpPr/>
          <p:nvPr/>
        </p:nvGrpSpPr>
        <p:grpSpPr>
          <a:xfrm>
            <a:off x="8150225" y="0"/>
            <a:ext cx="993774" cy="6858000"/>
            <a:chOff x="8150225" y="0"/>
            <a:chExt cx="993774" cy="6858000"/>
          </a:xfrm>
        </p:grpSpPr>
        <p:pic>
          <p:nvPicPr>
            <p:cNvPr id="346" name="Shape 34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0"/>
              <a:ext cx="9937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Shape 34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Shape 348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ans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ans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ans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26.jpg"/><Relationship Id="rId6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Relationship Id="rId4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image" Target="../media/image4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Relationship Id="rId4" Type="http://schemas.openxmlformats.org/officeDocument/2006/relationships/image" Target="../media/image55.png"/><Relationship Id="rId5" Type="http://schemas.openxmlformats.org/officeDocument/2006/relationships/image" Target="../media/image58.png"/><Relationship Id="rId6" Type="http://schemas.openxmlformats.org/officeDocument/2006/relationships/image" Target="../media/image5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png"/><Relationship Id="rId4" Type="http://schemas.openxmlformats.org/officeDocument/2006/relationships/image" Target="../media/image4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Relationship Id="rId4" Type="http://schemas.openxmlformats.org/officeDocument/2006/relationships/image" Target="../media/image7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png"/><Relationship Id="rId4" Type="http://schemas.openxmlformats.org/officeDocument/2006/relationships/image" Target="../media/image5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0.png"/><Relationship Id="rId4" Type="http://schemas.openxmlformats.org/officeDocument/2006/relationships/image" Target="../media/image6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png"/><Relationship Id="rId4" Type="http://schemas.openxmlformats.org/officeDocument/2006/relationships/image" Target="../media/image6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2.png"/><Relationship Id="rId4" Type="http://schemas.openxmlformats.org/officeDocument/2006/relationships/image" Target="../media/image72.png"/><Relationship Id="rId5" Type="http://schemas.openxmlformats.org/officeDocument/2006/relationships/image" Target="../media/image71.png"/><Relationship Id="rId6" Type="http://schemas.openxmlformats.org/officeDocument/2006/relationships/image" Target="../media/image7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3.png"/><Relationship Id="rId4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8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1.png"/><Relationship Id="rId4" Type="http://schemas.openxmlformats.org/officeDocument/2006/relationships/image" Target="../media/image7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9.jpg"/><Relationship Id="rId4" Type="http://schemas.openxmlformats.org/officeDocument/2006/relationships/image" Target="../media/image78.jpg"/><Relationship Id="rId5" Type="http://schemas.openxmlformats.org/officeDocument/2006/relationships/image" Target="../media/image86.jpg"/><Relationship Id="rId6" Type="http://schemas.openxmlformats.org/officeDocument/2006/relationships/image" Target="../media/image83.jpg"/><Relationship Id="rId7" Type="http://schemas.openxmlformats.org/officeDocument/2006/relationships/image" Target="../media/image8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4.png"/><Relationship Id="rId4" Type="http://schemas.openxmlformats.org/officeDocument/2006/relationships/image" Target="../media/image87.png"/><Relationship Id="rId5" Type="http://schemas.openxmlformats.org/officeDocument/2006/relationships/image" Target="../media/image9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4.png"/><Relationship Id="rId4" Type="http://schemas.openxmlformats.org/officeDocument/2006/relationships/image" Target="../media/image9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0" y="530225"/>
            <a:ext cx="5108700" cy="29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subTitle"/>
          </p:nvPr>
        </p:nvSpPr>
        <p:spPr>
          <a:xfrm>
            <a:off x="3354387" y="3540125"/>
            <a:ext cx="5115000" cy="1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"/>
              <a:buNone/>
            </a:pPr>
            <a:r>
              <a:rPr b="0" baseline="0" i="0" lang="en-US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025" y="-79375"/>
            <a:ext cx="7242175" cy="7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idx="1" type="body"/>
          </p:nvPr>
        </p:nvSpPr>
        <p:spPr>
          <a:xfrm>
            <a:off x="3352800" y="914400"/>
            <a:ext cx="56388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05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“Overcoat” for body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against abrasion, penetration, &amp; water loss (keratin &amp; glycolipids)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20-30 cells thick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Shingle-like dead cells</a:t>
            </a:r>
          </a:p>
          <a:p>
            <a:pPr indent="-234886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Clear, flat, dead cells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 layer on palms of hands, soles of feet</a:t>
            </a:r>
          </a:p>
          <a:p>
            <a:pPr indent="-225614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become flatter, full of keratin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Water-resistant glycolipid fills spaces</a:t>
            </a:r>
          </a:p>
          <a:p>
            <a:pPr indent="-225614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 bundles of pre-keratin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Abundant melanin granules</a:t>
            </a:r>
          </a:p>
          <a:p>
            <a:pPr indent="-225614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row of stem cells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nutrients from dermis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cell division</a:t>
            </a: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051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7802" lvl="0" marL="4048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5638800"/>
            <a:ext cx="31241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Stratum Basale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(basal layer)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0" y="4572000"/>
            <a:ext cx="31241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Stratum Spinosum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(prickly layer)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3657600"/>
            <a:ext cx="31241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Stratum Granulosum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(granular layer)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2667000"/>
            <a:ext cx="31241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Stratum Lucidum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(clear layer)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0" y="1066800"/>
            <a:ext cx="31241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Stratum Corneum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874396"/>
                </a:solidFill>
                <a:latin typeface="Arial"/>
                <a:ea typeface="Arial"/>
                <a:cs typeface="Arial"/>
                <a:sym typeface="Arial"/>
              </a:rPr>
              <a:t>(horny layer)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7242175" cy="7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914400"/>
            <a:ext cx="8534399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Strong, flexible connective tissue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Semi-fluid matrix with fibers (collagen, elastic)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Leather “hide” of animals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nerve fibers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blood vessels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lymph vessels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hair follicles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oil glands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sweat glands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rgbClr val="874396"/>
                </a:solidFill>
                <a:latin typeface="Trebuchet MS"/>
                <a:ea typeface="Trebuchet MS"/>
                <a:cs typeface="Trebuchet MS"/>
                <a:sym typeface="Trebuchet MS"/>
              </a:rPr>
              <a:t>Cells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fibroblasts, macrophages, mast cells, WBC’s</a:t>
            </a: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0"/>
            <a:ext cx="9156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914400"/>
            <a:ext cx="7242175" cy="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>
            <p:ph idx="1" type="body"/>
          </p:nvPr>
        </p:nvSpPr>
        <p:spPr>
          <a:xfrm>
            <a:off x="304800" y="2438400"/>
            <a:ext cx="76961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/>
            </a:pPr>
            <a:r>
              <a:rPr b="0" baseline="0" i="0" lang="en-US" sz="2800" u="sng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Papillary Layer</a:t>
            </a:r>
            <a:r>
              <a:rPr b="0" baseline="0" i="0" lang="en-US" sz="2800" u="none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Upper part of dermis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Dermal papillae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=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peg-like projections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 capillary loops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Free nerve endings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Touch receptors (</a:t>
            </a:r>
            <a:r>
              <a:rPr b="0" baseline="0" i="1" lang="en-US" sz="2400" u="none" cap="none" strike="noStrike">
                <a:solidFill>
                  <a:srgbClr val="874396"/>
                </a:solidFill>
                <a:latin typeface="Trebuchet MS"/>
                <a:ea typeface="Trebuchet MS"/>
                <a:cs typeface="Trebuchet MS"/>
                <a:sym typeface="Trebuchet MS"/>
              </a:rPr>
              <a:t>Meissner’s corpuscles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Forms ridges (large mounds) → increases friction to enhance gripping ability on fingers &amp; feet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Friction ridge pattern = </a:t>
            </a:r>
            <a:r>
              <a:rPr b="0" baseline="0" i="0" lang="en-US" sz="2400" u="none" cap="none" strike="noStrike">
                <a:solidFill>
                  <a:srgbClr val="874396"/>
                </a:solidFill>
                <a:latin typeface="Trebuchet MS"/>
                <a:ea typeface="Trebuchet MS"/>
                <a:cs typeface="Trebuchet MS"/>
                <a:sym typeface="Trebuchet MS"/>
              </a:rPr>
              <a:t>fingerprints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152400"/>
            <a:ext cx="3311524" cy="301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52600"/>
            <a:ext cx="6172199" cy="46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28600"/>
            <a:ext cx="2857499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1" type="body"/>
          </p:nvPr>
        </p:nvSpPr>
        <p:spPr>
          <a:xfrm>
            <a:off x="228600" y="3124200"/>
            <a:ext cx="7848599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 startAt="2"/>
            </a:pPr>
            <a:r>
              <a:rPr b="0" baseline="0" i="0" lang="en-US" sz="2800" u="sng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Reticular Layer</a:t>
            </a:r>
            <a:r>
              <a:rPr b="0" baseline="0" i="0" lang="en-US" sz="2800" u="none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Deepest skin layer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Dense, fibrous connective tissue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 blood vessels, sweat &amp; oil glands, pressure receptors (</a:t>
            </a:r>
            <a:r>
              <a:rPr b="0" baseline="0" i="1" lang="en-US" sz="2400" u="none" cap="none" strike="noStrike">
                <a:solidFill>
                  <a:srgbClr val="874396"/>
                </a:solidFill>
                <a:latin typeface="Trebuchet MS"/>
                <a:ea typeface="Trebuchet MS"/>
                <a:cs typeface="Trebuchet MS"/>
                <a:sym typeface="Trebuchet MS"/>
              </a:rPr>
              <a:t>Pacinian corpuscles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), WBC’s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Collagen fibers in bundles form </a:t>
            </a:r>
            <a:r>
              <a:rPr b="0" baseline="0" i="0" lang="en-US" sz="2400" u="sng" cap="none" strike="noStrike">
                <a:solidFill>
                  <a:srgbClr val="874396"/>
                </a:solidFill>
                <a:latin typeface="Trebuchet MS"/>
                <a:ea typeface="Trebuchet MS"/>
                <a:cs typeface="Trebuchet MS"/>
                <a:sym typeface="Trebuchet MS"/>
              </a:rPr>
              <a:t>cleavage (tension) lines</a:t>
            </a:r>
          </a:p>
          <a:p>
            <a:pPr indent="-515937" lvl="2" marL="998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Incisions made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parallel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line heal more readily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228600"/>
            <a:ext cx="392271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900" y="228600"/>
            <a:ext cx="59182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2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Blister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separation of epidermal and dermal layers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 vessels in dermis: maintain body temp.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Cooling</a:t>
            </a: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Capillaries swell with heated blood → skin becomes red and warm → radiate heat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Conserve heat</a:t>
            </a: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blood bypasses capillaries to skin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Bedsores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if blood (O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is restricted to cells → skin cells die &amp; cause ulcers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Bedridden patients need to be turned regularly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Tattoos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deposit pigment within dermis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581400"/>
            <a:ext cx="2781300" cy="24923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228600"/>
            <a:ext cx="2790825" cy="31194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533400"/>
            <a:ext cx="2971799" cy="199072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2971800"/>
            <a:ext cx="4324349" cy="34670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accent3"/>
                </a:solidFill>
              </a:rPr>
              <a:t>HAP in the News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Title: </a:t>
            </a:r>
            <a:r>
              <a:rPr b="1" lang="en-US" sz="2300"/>
              <a:t>Arm mole count 'predicts skin cancer risk'</a:t>
            </a:r>
          </a:p>
          <a:p>
            <a:pPr rtl="0">
              <a:spcBef>
                <a:spcPts val="0"/>
              </a:spcBef>
              <a:buNone/>
            </a:pPr>
            <a:r>
              <a:rPr lang="en-US" sz="2300"/>
              <a:t>Concepts: Skin, cancer, moles, melanoma, freckles, precaution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2300"/>
              <a:t>Prereading questions:</a:t>
            </a:r>
          </a:p>
          <a:p>
            <a:pPr indent="-3746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300"/>
              <a:t>What are some causes of skin cancer?</a:t>
            </a:r>
          </a:p>
          <a:p>
            <a:pPr indent="-3746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300"/>
              <a:t>How do we detect the presence of skin cancer?</a:t>
            </a:r>
          </a:p>
          <a:p>
            <a:pPr indent="-3746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300"/>
              <a:t>How can you tell if a mole is cancerous?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http://www.bbc.com/news/health-34551467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450" y="2657475"/>
            <a:ext cx="6692899" cy="1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idx="1" type="body"/>
          </p:nvPr>
        </p:nvSpPr>
        <p:spPr>
          <a:xfrm>
            <a:off x="1066800" y="1905000"/>
            <a:ext cx="6254749" cy="742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idx="1" type="body"/>
          </p:nvPr>
        </p:nvSpPr>
        <p:spPr>
          <a:xfrm>
            <a:off x="304800" y="2286000"/>
            <a:ext cx="7391399" cy="417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types: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Eccrine sweat glands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releases 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sweat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(99% water, salts, vitamin C, antibodies, wastes)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Abundant on palms, soles of feet, forehead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Evaporative cooling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Apocrine sweat glands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Sweat + fatty substances &amp; proteins → milky/yellowish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With bacteria = body odor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Activated at puberty → sexual scent gland?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228600"/>
            <a:ext cx="2381249" cy="24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295400"/>
            <a:ext cx="7239000" cy="516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Secrete oil (</a:t>
            </a:r>
            <a:r>
              <a:rPr b="0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sebum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into the hair follicle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Waterproofing skin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Soften &amp; lubricate hair, skin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Kills bacteria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3762" y="2743200"/>
            <a:ext cx="502443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228600" y="304800"/>
            <a:ext cx="8001000" cy="6151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Acne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active inflammation of sebaceous glands caused by bacterial infection (staph)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Treatment: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oil production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Speed up skin cell turnover (prevent plugged follicles)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Fight bacterial infection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inflammation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3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810000"/>
            <a:ext cx="352424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533400"/>
            <a:ext cx="8229600" cy="5922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Whitehead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blocked sebaceous gland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Blackhead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sebum oxidizes and dries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105025"/>
            <a:ext cx="3490911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438400"/>
            <a:ext cx="344646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990600"/>
            <a:ext cx="7467600" cy="514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main regions: </a:t>
            </a:r>
            <a:r>
              <a:rPr b="0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hair root 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&amp; </a:t>
            </a:r>
            <a:r>
              <a:rPr b="0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hair shaft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 from </a:t>
            </a:r>
            <a:r>
              <a:rPr b="0" baseline="0" i="0" lang="en-US" sz="25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follicles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dermis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Consists of dead, keratinized cells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500" u="none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Arrector pili 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(smooth muscles) attached to hair root → pulls hair upright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476625"/>
            <a:ext cx="56800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47662"/>
            <a:ext cx="7492999" cy="72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533525"/>
            <a:ext cx="4924424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idx="1" type="body"/>
          </p:nvPr>
        </p:nvSpPr>
        <p:spPr>
          <a:xfrm>
            <a:off x="4114800" y="457200"/>
            <a:ext cx="4953000" cy="47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Grows from </a:t>
            </a:r>
            <a:r>
              <a:rPr b="0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nail matrix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Visible part of nail is </a:t>
            </a:r>
            <a:r>
              <a:rPr b="0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nail body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Cuticle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covers nail root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 hard keratin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125" y="2206625"/>
            <a:ext cx="6548437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286" y="3408362"/>
            <a:ext cx="4876799" cy="313848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687" y="438150"/>
            <a:ext cx="3432175" cy="259715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1761"/>
            <a:ext cx="9144000" cy="665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-12700"/>
            <a:ext cx="7480299" cy="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>
            <p:ph idx="1" type="body"/>
          </p:nvPr>
        </p:nvSpPr>
        <p:spPr>
          <a:xfrm>
            <a:off x="228600" y="685800"/>
            <a:ext cx="7848599" cy="577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1" baseline="0" i="0" lang="en-US" sz="2600" u="sng" cap="none" strike="noStrike">
                <a:solidFill>
                  <a:srgbClr val="773313"/>
                </a:solidFill>
                <a:latin typeface="Trebuchet MS"/>
                <a:ea typeface="Trebuchet MS"/>
                <a:cs typeface="Trebuchet MS"/>
                <a:sym typeface="Trebuchet MS"/>
              </a:rPr>
              <a:t>Melanin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Two forms: brown-black &amp; pink-red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Made by melanocytes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Only found in deeper layers of epidermis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Freckles &amp; moles = local accumulations of melanin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DNA from UV radiation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1" baseline="0" i="0" lang="en-US" sz="2600" u="sng" cap="none" strike="noStrik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Carotene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Yellow-orange (from carrots)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Accumulate in stratum corneum, hypodermis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Carotene converts to Vitamin A in body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Asians: yellowish skin = melanin + carotene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Hemoglobin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Pinkish hue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Red blood cells in capillaries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3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0166" y="343225"/>
            <a:ext cx="2800199" cy="12033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286" y="3333750"/>
            <a:ext cx="1908174" cy="190817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8112" y="5314950"/>
            <a:ext cx="1335086" cy="143986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Skin and its derivatives (sweat &amp; oil glands, hairs, nails)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2971800"/>
            <a:ext cx="4762499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10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>
            <p:ph idx="1" type="body"/>
          </p:nvPr>
        </p:nvSpPr>
        <p:spPr>
          <a:xfrm>
            <a:off x="381000" y="1143000"/>
            <a:ext cx="75438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Cyanosis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poorly oxygenated blood, blue color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Excessive sun exposure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leathery skin, rashes, skin cancer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Redness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blushing, fever, allergy, inflammation, hypertension (high BP)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Pale skin (pallor)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anemia, low blood pressure, fear, anger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Jaundice (yellow cast)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liver disorder (bile pigments = bilirubin)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Bronzing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Addison’s disease, pituitary gland tumors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Bruises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blood clots under skin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792411"/>
            <a:ext cx="6261099" cy="139541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>
            <p:ph idx="1" type="body"/>
          </p:nvPr>
        </p:nvSpPr>
        <p:spPr>
          <a:xfrm>
            <a:off x="1066800" y="1905000"/>
            <a:ext cx="6254749" cy="742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02393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>
            <p:ph idx="1" type="body"/>
          </p:nvPr>
        </p:nvSpPr>
        <p:spPr>
          <a:xfrm>
            <a:off x="304800" y="1295400"/>
            <a:ext cx="7619999" cy="48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Affects 1 in 5 Americans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Caused by UV damage to DNA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Basal cell carcinoma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Least malignant, most common (80% skin cancers)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Stratum basale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Sun-exposed areas of face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Shiny, dome-shaped nodules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Slow-growing; rarely metastasizes (spreads)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Removal by surgery (99% cases)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3810000"/>
            <a:ext cx="1828800" cy="28146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>
            <p:ph idx="1" type="body"/>
          </p:nvPr>
        </p:nvSpPr>
        <p:spPr>
          <a:xfrm>
            <a:off x="457200" y="2286000"/>
            <a:ext cx="7467600" cy="417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207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 startAt="2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Squamous cell carcinoma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3000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most common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Keratinocytes of stratum spinosum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Scaly, reddened bump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Grows rapidly and can metastasize if not removed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Removal by surgery or radiation therapy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533400"/>
            <a:ext cx="3429000" cy="2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207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 startAt="3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Melanoma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Most dangerous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Highly metastatic, resistant to chemotherapy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1/3 from moles (spreading brown→black patch)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Key = Early detection!!!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Surgery + immunotherapy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733800"/>
            <a:ext cx="3911599" cy="273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225425"/>
            <a:ext cx="7473949" cy="7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>
            <p:ph idx="1" type="body"/>
          </p:nvPr>
        </p:nvSpPr>
        <p:spPr>
          <a:xfrm>
            <a:off x="228600" y="1331912"/>
            <a:ext cx="5181600" cy="514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1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 = Asymmetry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 sides of pigmented spot do not match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1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 = Border irregularity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blurry or jagged edges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1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 = Color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several colors (brown, black, tan, blue, red)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1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 = Diameter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&gt;6mm in diameter (pencil eraser)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1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 = Elevation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raised above surface or uneven surface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1198562"/>
            <a:ext cx="3352799" cy="535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75" y="841375"/>
            <a:ext cx="7413625" cy="48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7242175" cy="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>
            <p:ph idx="1" type="body"/>
          </p:nvPr>
        </p:nvSpPr>
        <p:spPr>
          <a:xfrm>
            <a:off x="304800" y="1331912"/>
            <a:ext cx="8610599" cy="506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Tissue damage caused by heat, electricity, radiation, chemicals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Main threat: loss of fluids (dehydration, electrolyte imbalance)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Kidney failure, circulatory shock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Treatment: replace fluids via IV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5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Rule of Nines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estimating extent of burns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Divide body into 11 areas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part is 9% of total body area + 1% genital region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7242175" cy="78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049337"/>
            <a:ext cx="7551737" cy="565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&gt;25% of body with 2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degree burns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&gt;10% of body with 3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degree burns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degree burns on face, hands, feet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Face: swelling of respiratory passages → suffocation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Joints: scar tissue formation limits mobility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7794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x="381000" y="1239837"/>
            <a:ext cx="7696199" cy="531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Protection from: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Mechanical damage (bumps &amp; cuts)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Chemical damage (acids &amp; bases)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Thermal damage (heat/cold)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UV radiation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Desiccation (drying out)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Temperature regulation (sweat glands)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Excrete urea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Synthesize Vitamin D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Immunity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Sensory reception (touch, heat, pain, pressure)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7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>
            <p:ph idx="1" type="body"/>
          </p:nvPr>
        </p:nvSpPr>
        <p:spPr>
          <a:xfrm>
            <a:off x="304800" y="4038600"/>
            <a:ext cx="7848599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b="0" baseline="3000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-degree burns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only epidermis damaged → swelling, redness, pain (sunburn)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3000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-degree burns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injure epidermis &amp; upper dermis → redness and pain; blisters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0" baseline="3000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b="0" baseline="0" i="0" lang="en-US" sz="25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-degree burns</a:t>
            </a:r>
            <a:r>
              <a:rPr b="0" baseline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entire thickness of skin, destroy nerve endings (no pain) → need </a:t>
            </a:r>
            <a:r>
              <a:rPr b="1" baseline="0" i="0" lang="en-US" sz="25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skin graft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5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838200"/>
            <a:ext cx="48006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20675"/>
            <a:ext cx="7696199" cy="615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057400"/>
            <a:ext cx="3127374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1676400"/>
            <a:ext cx="3240087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7200" y="3962400"/>
            <a:ext cx="3192462" cy="23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600200"/>
            <a:ext cx="3530599" cy="29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447800"/>
            <a:ext cx="3251199" cy="242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5600" y="4191000"/>
            <a:ext cx="3848099" cy="229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905000"/>
            <a:ext cx="6326186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00" y="76200"/>
            <a:ext cx="47624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066800"/>
            <a:ext cx="356235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4038600"/>
            <a:ext cx="3733800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4038600"/>
            <a:ext cx="3352799" cy="25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>
            <p:ph type="title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5025" y="225425"/>
            <a:ext cx="2901950" cy="79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idx="1" type="body"/>
          </p:nvPr>
        </p:nvSpPr>
        <p:spPr>
          <a:xfrm>
            <a:off x="228600" y="990600"/>
            <a:ext cx="7848599" cy="54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Fetus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downy coat of colorless hairs (</a:t>
            </a:r>
            <a:r>
              <a:rPr b="1" baseline="0" i="1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lanugo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 birth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covered with white, cheesy substance (</a:t>
            </a:r>
            <a:r>
              <a:rPr b="1" baseline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vernix caseosa</a:t>
            </a: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) to protect skin in watery environment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1" baseline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Milia</a:t>
            </a: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white spots, accumulations in sebaceous glands (baby acne)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4475162"/>
            <a:ext cx="3433761" cy="215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6200" y="3657600"/>
            <a:ext cx="26416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75" y="3657600"/>
            <a:ext cx="2778124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>
            <p:ph idx="1" type="body"/>
          </p:nvPr>
        </p:nvSpPr>
        <p:spPr>
          <a:xfrm>
            <a:off x="228600" y="990600"/>
            <a:ext cx="7848599" cy="54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Childhood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skin thickens; deposit subcutaneous fat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Adolescence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sebaceous glands activated (oilier hair and skin), acne appears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794000"/>
            <a:ext cx="3352799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1737" y="2724150"/>
            <a:ext cx="5173661" cy="34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>
            <p:ph idx="1" type="body"/>
          </p:nvPr>
        </p:nvSpPr>
        <p:spPr>
          <a:xfrm>
            <a:off x="228600" y="990600"/>
            <a:ext cx="7848599" cy="54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Adults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assaults (sun, wind, chemicals)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Old age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thin skin, less oil (dry skin), less fat, less elasticity, less hair (greying and balding)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908300"/>
            <a:ext cx="7010400" cy="364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0"/>
            <a:ext cx="8032749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7242175" cy="7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914400"/>
            <a:ext cx="8534399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944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066800"/>
            <a:ext cx="7239000" cy="492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2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Collagen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give skin strength; binds water (hydrate skin)</a:t>
            </a:r>
          </a:p>
          <a:p>
            <a:pPr indent="-273050" lvl="2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Elastic fibers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stretch-recoil properties of skin</a:t>
            </a:r>
          </a:p>
          <a:p>
            <a:pPr indent="-273050" lvl="2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Aging: fewer fibers, less subcutaneous fat → skin loses elasticity and sags/wrinkles</a:t>
            </a:r>
          </a:p>
          <a:p>
            <a:pPr indent="-273050" lvl="2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Extreme stretching of skin (pregnancy): dermal tearing leaves white scars = “stretch marks”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114800"/>
            <a:ext cx="31527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41148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9725"/>
            <a:ext cx="70104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regions: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1" baseline="0" i="0" lang="en-US" sz="28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Epidermis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keratinized stratified squamous epithelium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1" baseline="0" i="0" lang="en-US" sz="28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Dermis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fibrous connective tissue</a:t>
            </a:r>
          </a:p>
          <a:p>
            <a:pPr indent="-32607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Font typeface="Trebuchet M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35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"/>
              <a:buChar char="⦿"/>
            </a:pPr>
            <a:r>
              <a:rPr b="0" baseline="0" i="0" lang="en-US" sz="28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Hypodermis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b="0" baseline="0" i="1" lang="en-US" sz="28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subcutaneous fascia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Adipose tissue underneath skin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Anchor skin to muscle below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Shock absorber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Store fat</a:t>
            </a:r>
          </a:p>
          <a:p>
            <a:pPr indent="-468312" lvl="1" marL="84931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◼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Insulation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858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371600"/>
            <a:ext cx="7543800" cy="508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Cells of the epidermis: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0" baseline="0" i="0" lang="en-US" sz="26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Keratinocytes</a:t>
            </a:r>
          </a:p>
          <a:p>
            <a:pPr indent="-5159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 </a:t>
            </a:r>
            <a:r>
              <a:rPr b="0" baseline="0" i="0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keratin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fibrous protein</a:t>
            </a:r>
          </a:p>
          <a:p>
            <a:pPr indent="-5159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starts in deepest epidermal layer (</a:t>
            </a:r>
            <a:r>
              <a:rPr b="0" baseline="0" i="1" lang="en-US" sz="2400" u="none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stratum basale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→ pushed upward by new cells underneath</a:t>
            </a:r>
          </a:p>
          <a:p>
            <a:pPr indent="-5159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Top layer = dead, scalelike structures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0" baseline="0" i="0" lang="en-US" sz="2600" u="sng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Melanocytes</a:t>
            </a:r>
          </a:p>
          <a:p>
            <a:pPr indent="-5159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 </a:t>
            </a:r>
            <a:r>
              <a:rPr b="0" baseline="0" i="0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melanin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pigment (yellow/brown/black)</a:t>
            </a:r>
          </a:p>
          <a:p>
            <a:pPr indent="-5159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Melanin granules taken up by nearby keratinocytes</a:t>
            </a:r>
          </a:p>
          <a:p>
            <a:pPr indent="-520700" lvl="3" marL="1244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"/>
              <a:buChar char="●"/>
            </a:pPr>
            <a:r>
              <a:rPr b="0" baseline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Shields DNA from UV radiation</a:t>
            </a:r>
          </a:p>
          <a:p>
            <a:pPr indent="-439737" lvl="2" marL="99853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625" y="0"/>
            <a:ext cx="6407150" cy="94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2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