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</p:sldIdLst>
  <p:sldSz cy="6858000" cx="9144000"/>
  <p:notesSz cx="6858000" cy="9144000"/>
  <p:embeddedFontLst>
    <p:embeddedFont>
      <p:font typeface="Questrial"/>
      <p:regular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font" Target="fonts/Questrial-regular.fntdata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52413" lvl="5" marL="2055813" marR="0" rtl="0" algn="l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2413" lvl="6" marL="205581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52413" lvl="7" marL="2055813" marR="0" rtl="0" algn="l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52413" lvl="8" marL="205581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3" type="body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4" type="body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52413" lvl="5" marL="2055813" marR="0" rtl="0" algn="l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2413" lvl="6" marL="205581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52413" lvl="7" marL="2055813" marR="0" rtl="0" algn="l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52413" lvl="8" marL="205581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1" type="subTitle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0" name="Shape 500"/>
          <p:cNvSpPr/>
          <p:nvPr>
            <p:ph idx="2" type="pic"/>
          </p:nvPr>
        </p:nvSpPr>
        <p:spPr>
          <a:xfrm>
            <a:off x="927100" y="1129553"/>
            <a:ext cx="7988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3" name="Shape 513"/>
          <p:cNvSpPr/>
          <p:nvPr>
            <p:ph idx="2" type="pic"/>
          </p:nvPr>
        </p:nvSpPr>
        <p:spPr>
          <a:xfrm>
            <a:off x="927100" y="1129553"/>
            <a:ext cx="7988300" cy="2980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with Caption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6" name="Shape 526"/>
          <p:cNvSpPr/>
          <p:nvPr>
            <p:ph idx="2" type="pic"/>
          </p:nvPr>
        </p:nvSpPr>
        <p:spPr>
          <a:xfrm>
            <a:off x="927100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7" name="Shape 527"/>
          <p:cNvSpPr/>
          <p:nvPr>
            <p:ph idx="3" type="pic"/>
          </p:nvPr>
        </p:nvSpPr>
        <p:spPr>
          <a:xfrm>
            <a:off x="4928616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s with Caption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0" name="Shape 540"/>
          <p:cNvSpPr/>
          <p:nvPr>
            <p:ph idx="2" type="pic"/>
          </p:nvPr>
        </p:nvSpPr>
        <p:spPr>
          <a:xfrm>
            <a:off x="927100" y="1129553"/>
            <a:ext cx="6601967" cy="2980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1" name="Shape 541"/>
          <p:cNvSpPr/>
          <p:nvPr>
            <p:ph idx="3" type="pic"/>
          </p:nvPr>
        </p:nvSpPr>
        <p:spPr>
          <a:xfrm>
            <a:off x="7543800" y="1129553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2" name="Shape 542"/>
          <p:cNvSpPr/>
          <p:nvPr>
            <p:ph idx="4" type="pic"/>
          </p:nvPr>
        </p:nvSpPr>
        <p:spPr>
          <a:xfrm>
            <a:off x="7543800" y="2629168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1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0" y="3200399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914400" y="5484607"/>
            <a:ext cx="8001000" cy="77723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 rot="5400000">
            <a:off x="5678114" y="3438993"/>
            <a:ext cx="553327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2059547" y="792723"/>
            <a:ext cx="4542304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 rot="5400000">
            <a:off x="3084512" y="625474"/>
            <a:ext cx="3670300" cy="7610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/>
          <p:nvPr>
            <p:ph idx="2" type="pic"/>
          </p:nvPr>
        </p:nvSpPr>
        <p:spPr>
          <a:xfrm>
            <a:off x="5487987" y="2048256"/>
            <a:ext cx="3427412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  <a:defRPr b="0" i="0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14400" y="2039111"/>
            <a:ext cx="4572000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147533" y="2590800"/>
            <a:ext cx="3566159" cy="3686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7013" lvl="5" marL="2055813" marR="0" rtl="0" algn="l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7013" lvl="6" marL="205581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7013" lvl="7" marL="2055813" marR="0" rtl="0" algn="l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7013" lvl="8" marL="205581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900951" y="2039110"/>
            <a:ext cx="3566159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117600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0558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39713" lvl="7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9713" lvl="8" marL="20558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5147533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0558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39713" lvl="7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9713" lvl="8" marL="20558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1" name="Shape 11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9" name="Shape 209"/>
          <p:cNvCxnSpPr/>
          <p:nvPr/>
        </p:nvCxnSpPr>
        <p:spPr>
          <a:xfrm>
            <a:off x="1211262" y="2905125"/>
            <a:ext cx="3384550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0" name="Shape 210"/>
          <p:cNvCxnSpPr/>
          <p:nvPr/>
        </p:nvCxnSpPr>
        <p:spPr>
          <a:xfrm>
            <a:off x="5238750" y="2905125"/>
            <a:ext cx="3382961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1" name="Shape 211"/>
          <p:cNvCxnSpPr/>
          <p:nvPr/>
        </p:nvCxnSpPr>
        <p:spPr>
          <a:xfrm>
            <a:off x="1211262" y="2905125"/>
            <a:ext cx="3384550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2" name="Shape 212"/>
          <p:cNvCxnSpPr/>
          <p:nvPr/>
        </p:nvCxnSpPr>
        <p:spPr>
          <a:xfrm>
            <a:off x="5238750" y="2905125"/>
            <a:ext cx="3382961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3" name="Shape 213"/>
          <p:cNvCxnSpPr/>
          <p:nvPr/>
        </p:nvCxnSpPr>
        <p:spPr>
          <a:xfrm>
            <a:off x="1211262" y="2905125"/>
            <a:ext cx="3384550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4" name="Shape 214"/>
          <p:cNvCxnSpPr/>
          <p:nvPr/>
        </p:nvCxnSpPr>
        <p:spPr>
          <a:xfrm>
            <a:off x="5238750" y="2905125"/>
            <a:ext cx="3382961" cy="1587"/>
          </a:xfrm>
          <a:prstGeom prst="straightConnector1">
            <a:avLst/>
          </a:prstGeom>
          <a:noFill/>
          <a:ln cap="flat" cmpd="sng" w="38100">
            <a:solidFill>
              <a:srgbClr val="D6D9CD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5" name="Shape 215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789986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3" name="Shape 493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6" name="Shape 506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9" name="Shape 519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914400" y="0"/>
            <a:ext cx="7999412" cy="182561"/>
          </a:xfrm>
          <a:prstGeom prst="rect">
            <a:avLst/>
          </a:prstGeom>
          <a:solidFill>
            <a:srgbClr val="D6D9C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914400" y="6675436"/>
            <a:ext cx="7999412" cy="182561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3" name="Shape 533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34950" lvl="2" marL="1035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34950" lvl="4" marL="17208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9713" lvl="5" marL="2055813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9713" lvl="6" marL="239871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41300" lvl="7" marL="2743200" marR="0" rtl="0" algn="l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0188" lvl="8" marL="3087688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0" type="dt"/>
          </p:nvPr>
        </p:nvSpPr>
        <p:spPr>
          <a:xfrm>
            <a:off x="6580186" y="18891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1" type="ftr"/>
          </p:nvPr>
        </p:nvSpPr>
        <p:spPr>
          <a:xfrm>
            <a:off x="1120775" y="18891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Relationship Id="rId5" Type="http://schemas.openxmlformats.org/officeDocument/2006/relationships/image" Target="../media/image02.png"/><Relationship Id="rId6" Type="http://schemas.openxmlformats.org/officeDocument/2006/relationships/image" Target="../media/image07.png"/><Relationship Id="rId7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MGtq0eJshI8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XoP1diaXVCI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highered.mcgraw-hill.com/sites/0072495855/student_view0/chapter10/animation__action_potentials_and_muscle_contraction.ht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ZscXOvDgCmQ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jpg"/><Relationship Id="rId4" Type="http://schemas.openxmlformats.org/officeDocument/2006/relationships/image" Target="../media/image3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3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jpg"/><Relationship Id="rId4" Type="http://schemas.openxmlformats.org/officeDocument/2006/relationships/image" Target="../media/image46.jpg"/><Relationship Id="rId5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5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1.jpg"/><Relationship Id="rId4" Type="http://schemas.openxmlformats.org/officeDocument/2006/relationships/image" Target="../media/image49.jpg"/><Relationship Id="rId5" Type="http://schemas.openxmlformats.org/officeDocument/2006/relationships/image" Target="../media/image4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23862" y="2347911"/>
            <a:ext cx="8301037" cy="3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Based on what you know about Latin root words, what do you think these terms refer to?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Sarcomere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Sarcoplasm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Myofibril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Epimysium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Perimysium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Endomysium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structure connects muscle to bone?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Special Characteristics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600" u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Excitability</a:t>
            </a:r>
            <a:r>
              <a:rPr b="0" i="0" lang="en-US" sz="26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– can receive and respond to stimuli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600" u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Contractility</a:t>
            </a:r>
            <a:r>
              <a:rPr b="0" i="0" lang="en-US" sz="26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– can shorten forcibly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600" u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Extensibility</a:t>
            </a:r>
            <a:r>
              <a:rPr b="0" i="0" lang="en-US" sz="26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– can be stretched or extended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600" u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Elasticity</a:t>
            </a:r>
            <a:r>
              <a:rPr b="0" i="0" lang="en-US" sz="26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– can recoil and resume resting length after being stretched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Gross Anatomy of Skeletal Muscle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79425" y="2338386"/>
            <a:ext cx="8245475" cy="392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1 muscle = 1 organ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Each muscle served by a </a:t>
            </a: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nerve, artery, &amp; vein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(1+)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Rich </a:t>
            </a:r>
            <a:r>
              <a:rPr b="1" i="0" lang="en-US" sz="24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blood supply</a:t>
            </a:r>
            <a:r>
              <a:rPr b="1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– need energy &amp; O</a:t>
            </a:r>
            <a:r>
              <a:rPr b="0" baseline="-2500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Connective tissue sheaths</a:t>
            </a:r>
            <a:r>
              <a:rPr b="1" i="0" lang="en-US" sz="24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wraps each cell and reinforce whole muscle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Attachment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(1) directly to bone, (2) by </a:t>
            </a:r>
            <a:r>
              <a:rPr b="1" i="0" lang="en-US" sz="24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tendons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b="1" i="0" lang="en-US" sz="24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aponeuroses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to bone, cartilage, or other muscles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7"/>
            <a:ext cx="903605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901700"/>
            <a:ext cx="7029449" cy="12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762" y="2212975"/>
            <a:ext cx="7027861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3937" y="3578225"/>
            <a:ext cx="7034211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3050" y="4919662"/>
            <a:ext cx="7034211" cy="9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60575" y="5888037"/>
            <a:ext cx="7034211" cy="94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Shape 155"/>
          <p:cNvGrpSpPr/>
          <p:nvPr/>
        </p:nvGrpSpPr>
        <p:grpSpPr>
          <a:xfrm>
            <a:off x="6346825" y="1797050"/>
            <a:ext cx="661987" cy="661987"/>
            <a:chOff x="0" y="0"/>
            <a:chExt cx="2147483646" cy="2147483646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2147483646" cy="2147483646"/>
            </a:xfrm>
            <a:prstGeom prst="downArrow">
              <a:avLst>
                <a:gd fmla="val 11880" name="adj1"/>
                <a:gd fmla="val 4860" name="adj2"/>
              </a:avLst>
            </a:prstGeom>
            <a:solidFill>
              <a:srgbClr val="F3D6CB">
                <a:alpha val="89803"/>
              </a:srgbClr>
            </a:solidFill>
            <a:ln cap="flat" cmpd="sng" w="12700">
              <a:solidFill>
                <a:srgbClr val="F4D6C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484084382" y="0"/>
              <a:ext cx="1179314636" cy="161704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rIns="20300" tIns="2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6835775" y="3241674"/>
            <a:ext cx="661987" cy="661987"/>
            <a:chOff x="0" y="0"/>
            <a:chExt cx="2147483646" cy="2147483646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2147483646" cy="2147483646"/>
            </a:xfrm>
            <a:prstGeom prst="downArrow">
              <a:avLst>
                <a:gd fmla="val 11880" name="adj1"/>
                <a:gd fmla="val 4860" name="adj2"/>
              </a:avLst>
            </a:prstGeom>
            <a:solidFill>
              <a:srgbClr val="F3D6CB">
                <a:alpha val="76470"/>
              </a:srgbClr>
            </a:solidFill>
            <a:ln cap="flat" cmpd="sng" w="12700">
              <a:solidFill>
                <a:srgbClr val="F4D6C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484084382" y="0"/>
              <a:ext cx="1179314636" cy="161704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7348537" y="4530725"/>
            <a:ext cx="661987" cy="661987"/>
            <a:chOff x="0" y="0"/>
            <a:chExt cx="2147483646" cy="2147483646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2147483646" cy="2147483646"/>
            </a:xfrm>
            <a:prstGeom prst="downArrow">
              <a:avLst>
                <a:gd fmla="val 11880" name="adj1"/>
                <a:gd fmla="val 4860" name="adj2"/>
              </a:avLst>
            </a:prstGeom>
            <a:solidFill>
              <a:srgbClr val="F3D6CB">
                <a:alpha val="62745"/>
              </a:srgbClr>
            </a:solidFill>
            <a:ln cap="flat" cmpd="sng" w="12700">
              <a:solidFill>
                <a:srgbClr val="F4D6C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484084382" y="0"/>
              <a:ext cx="1179311454" cy="161704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7902574" y="5562600"/>
            <a:ext cx="663574" cy="661987"/>
            <a:chOff x="0" y="0"/>
            <a:chExt cx="2147483646" cy="2147483646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2147483646" cy="2147483646"/>
            </a:xfrm>
            <a:prstGeom prst="downArrow">
              <a:avLst>
                <a:gd fmla="val 11880" name="adj1"/>
                <a:gd fmla="val 4860" name="adj2"/>
              </a:avLst>
            </a:prstGeom>
            <a:solidFill>
              <a:srgbClr val="F3D6CB">
                <a:alpha val="49803"/>
              </a:srgbClr>
            </a:solidFill>
            <a:ln cap="flat" cmpd="sng" w="12700">
              <a:solidFill>
                <a:srgbClr val="F4D6C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482927123" y="0"/>
              <a:ext cx="1181630520" cy="161704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rIns="20300" tIns="2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67" name="Shape 167"/>
          <p:cNvSpPr txBox="1"/>
          <p:nvPr>
            <p:ph type="title"/>
          </p:nvPr>
        </p:nvSpPr>
        <p:spPr>
          <a:xfrm>
            <a:off x="0" y="14286"/>
            <a:ext cx="91440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Organization of Skeletal Muscle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98500"/>
            <a:ext cx="8534399" cy="54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0"/>
            <a:ext cx="79247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0" y="3200400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Gross Anatomy of Skeletal Muscle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Video Clip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0" y="615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Anatomy of Muscle Fiber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203200" y="1741486"/>
            <a:ext cx="5413375" cy="4016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Multinucleate cell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Up to 30 cm long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Sarcolemma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(plasma membrane)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Sarcoplasm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(cytoplasm)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Myofibril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= rodlike organelle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Contains contractile element (</a:t>
            </a:r>
            <a:r>
              <a:rPr b="1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sarcomeres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Alternating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</a:t>
            </a:r>
            <a:r>
              <a:rPr b="1" i="0" lang="en-US" sz="22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1" i="0" lang="en-US" sz="22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ght (I)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b="1" i="0" lang="en-US" sz="22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b="1" i="0" lang="en-US" sz="22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rk (A)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bands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137" y="1741486"/>
            <a:ext cx="4425949" cy="266858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050" y="4584700"/>
            <a:ext cx="2820987" cy="19780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0" y="2095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Sarcomere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79425" y="1349375"/>
            <a:ext cx="8245475" cy="40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Smallest contractile unit of muscle fiber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Region between 2 successive </a:t>
            </a:r>
            <a:r>
              <a:rPr b="1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Z discs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692400"/>
            <a:ext cx="7586661" cy="39735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0" y="2095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Sarcomere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79425" y="1349375"/>
            <a:ext cx="8245475" cy="40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Protein </a:t>
            </a:r>
            <a:r>
              <a:rPr b="1" i="0" lang="en-US" sz="24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myofilaments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Thick filaments = </a:t>
            </a:r>
            <a:r>
              <a:rPr b="1" i="0" lang="en-US" sz="22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myosin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protein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Thin filaments = </a:t>
            </a:r>
            <a:r>
              <a:rPr b="1" i="0" lang="en-US" sz="2200" u="sng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actin</a:t>
            </a:r>
            <a:r>
              <a:rPr b="1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protein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2200" u="none" cap="none" strike="noStrike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" y="2835275"/>
            <a:ext cx="8156574" cy="39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23862" y="2347911"/>
            <a:ext cx="8301037" cy="3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is the organization of a skeletal muscle from the largest to the smallest structures?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Draw and label the parts of a sarcomere. Be sure to include the thick &amp; thin filaments, I band, A band, and Z lines.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0" y="63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Myofilaments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900112"/>
            <a:ext cx="3565525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8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Thick Filaments</a:t>
            </a:r>
          </a:p>
        </p:txBody>
      </p:sp>
      <p:sp>
        <p:nvSpPr>
          <p:cNvPr id="235" name="Shape 235"/>
          <p:cNvSpPr txBox="1"/>
          <p:nvPr>
            <p:ph idx="2" type="body"/>
          </p:nvPr>
        </p:nvSpPr>
        <p:spPr>
          <a:xfrm>
            <a:off x="409575" y="1947861"/>
            <a:ext cx="3841750" cy="32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2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Myosin head</a:t>
            </a:r>
            <a:r>
              <a:rPr b="1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forms </a:t>
            </a:r>
            <a:r>
              <a:rPr b="1" i="1" lang="en-US" sz="22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cross bridges 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 thin filaments to contract muscle cell</a:t>
            </a:r>
          </a:p>
        </p:txBody>
      </p:sp>
      <p:sp>
        <p:nvSpPr>
          <p:cNvPr id="236" name="Shape 236"/>
          <p:cNvSpPr txBox="1"/>
          <p:nvPr>
            <p:ph idx="3" type="body"/>
          </p:nvPr>
        </p:nvSpPr>
        <p:spPr>
          <a:xfrm>
            <a:off x="4711700" y="900112"/>
            <a:ext cx="3567111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8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Thin Filaments</a:t>
            </a:r>
          </a:p>
        </p:txBody>
      </p:sp>
      <p:sp>
        <p:nvSpPr>
          <p:cNvPr id="237" name="Shape 237"/>
          <p:cNvSpPr txBox="1"/>
          <p:nvPr>
            <p:ph idx="4" type="body"/>
          </p:nvPr>
        </p:nvSpPr>
        <p:spPr>
          <a:xfrm>
            <a:off x="4437062" y="1947861"/>
            <a:ext cx="4111625" cy="32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200" u="sng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Tropomyosin</a:t>
            </a:r>
            <a:r>
              <a:rPr b="1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protein strand stabilizes actin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200" u="sng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Troponin</a:t>
            </a:r>
            <a:r>
              <a:rPr b="1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b="0" i="0" lang="en-US" sz="22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bound to actin, affected by Ca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2+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" y="3689350"/>
            <a:ext cx="3749674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1400" y="3687762"/>
            <a:ext cx="3836986" cy="317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508000" y="290512"/>
            <a:ext cx="8245475" cy="40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Sarcoplasmic Reticulum (SR)</a:t>
            </a: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specialized smooth ER, surrounds each myofibril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Stores and releases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calcium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 Tubule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part of sarcolemma, conducts nerve impulses to every sarcomere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Triggers release of calcium from SR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87" y="3160711"/>
            <a:ext cx="6503987" cy="36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0" y="682625"/>
            <a:ext cx="5067300" cy="13557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Sliding Filament Model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276225" y="2263775"/>
            <a:ext cx="4791075" cy="40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During contractions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thin filaments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slide past </a:t>
            </a:r>
            <a:r>
              <a:rPr b="1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thick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ones so they overlap more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8737" y="44450"/>
            <a:ext cx="3862387" cy="67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37" y="3754437"/>
            <a:ext cx="4324349" cy="270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0" y="682625"/>
            <a:ext cx="9144000" cy="13557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Sliding Filament Model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276225" y="2263775"/>
            <a:ext cx="8605836" cy="40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heads latch onto active sites on actin to form a </a:t>
            </a:r>
            <a:r>
              <a:rPr b="0" i="0" lang="en-US" sz="22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cross-bridge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Attachments made/broken → tiny rachets to propel thin filaments to center of sarcomere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411" y="4151312"/>
            <a:ext cx="2994024" cy="22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0" y="3198811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E63"/>
              </a:buClr>
              <a:buSzPct val="25000"/>
              <a:buFont typeface="Questrial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Skeletal Muscle Structure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Video Clip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Basic Muscle Contraction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65137" y="2293936"/>
            <a:ext cx="8259761" cy="39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Stimulation by nerve impulse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Generate and send electrical current (</a:t>
            </a:r>
            <a:r>
              <a:rPr b="0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action potential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 along sarcolemma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Rise in calcium ion levels to trigger contraction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Nerve Impulse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65137" y="2293936"/>
            <a:ext cx="8259761" cy="39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1 nerve cell (</a:t>
            </a:r>
            <a:r>
              <a:rPr b="0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motor neuron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 stimulates a few or hundreds of muscle cells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Motor unit = 1 neuron + muscle cells stimulated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Axon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extension of neuron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Axon terminal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end of axon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Neuromuscular junction (NMJ)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where axon terminal meets muscle fiber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Synpatic cleft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space between neuron &amp; muscle fiber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Acetylcholine</a:t>
            </a: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(ACh): neurotransmitter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Excitation of Muscle Cell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65137" y="2293936"/>
            <a:ext cx="8259761" cy="39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Action potential travels down axon and arrives at neuromuscular junction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Release of </a:t>
            </a:r>
            <a:r>
              <a:rPr b="0" i="0" lang="en-US" sz="22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acetylcholine (ACh)</a:t>
            </a: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into synaptic cleft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ACh diffuses across cleft &amp; attaches to ACh receptors on sarcolemma of muscle fiber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Rush of </a:t>
            </a:r>
            <a:r>
              <a:rPr b="0" i="0" lang="en-US" sz="22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sodium (Na</a:t>
            </a:r>
            <a:r>
              <a:rPr b="0" baseline="30000" i="0" lang="en-US" sz="22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+</a:t>
            </a:r>
            <a:r>
              <a:rPr b="0" i="0" lang="en-US" sz="22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into sarcoplasm produces action potential in sarcolemma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ACh broken down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7300"/>
            <a:ext cx="9144000" cy="449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3482" r="0" t="0"/>
          <a:stretch/>
        </p:blipFill>
        <p:spPr>
          <a:xfrm>
            <a:off x="188911" y="690562"/>
            <a:ext cx="8851899" cy="54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0" y="3111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23862" y="1535112"/>
            <a:ext cx="8301037" cy="3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Describe what happens at the neuromuscular junction.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would a drug that blocks acetylcholine (ACh) release affect muscle contraction?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Which of the following pictures below shows a contracted muscle? Explain your answer.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12004" l="12269" r="3161" t="11085"/>
          <a:stretch/>
        </p:blipFill>
        <p:spPr>
          <a:xfrm>
            <a:off x="1684336" y="4513262"/>
            <a:ext cx="5957887" cy="19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87" y="0"/>
            <a:ext cx="8124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975" y="-15875"/>
            <a:ext cx="6226175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30200"/>
            <a:ext cx="8534399" cy="6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0" y="2095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Contraction of Muscle Cell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465137" y="1393825"/>
            <a:ext cx="8259761" cy="487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Action potential travels down sarcolemma along T-Tubules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Calcium is released from SR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Calcium binds to troponin → changes shape → myosin binding sites exposed on actin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cross-bridge forms with actin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head pivots and pulls actin filament toward M line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ATP attaches to myosin and cross-bridge detaches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can be reactivated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2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4761" l="0" r="0" t="0"/>
          <a:stretch/>
        </p:blipFill>
        <p:spPr>
          <a:xfrm>
            <a:off x="1660525" y="0"/>
            <a:ext cx="6115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0" y="3198811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Action Potentials and Muscle Contraction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Video Clip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0" y="3200400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Neuromuscular Junction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Video Clip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0" y="268287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Homeostatic Imbalances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9087" y="1639886"/>
            <a:ext cx="6632575" cy="497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Myasthenia gravis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loss of ACh receptors in sarcolemma by immune system attack → progressive muscular paralysis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Botulism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from bacterial toxin; prevents release of ACh at synaptic terminals → muscular paralysis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Rigor mortis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“death stiffness” = no ATP production, myosin cross-bridges “stuck” until proteins break down (peak: 12 hrs, fades: 48-60 hrs later)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575" y="2778125"/>
            <a:ext cx="1708149" cy="149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26399" l="0" r="0" t="15028"/>
          <a:stretch/>
        </p:blipFill>
        <p:spPr>
          <a:xfrm>
            <a:off x="6951661" y="1639886"/>
            <a:ext cx="1998661" cy="9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0" y="325437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 Responses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522287" y="1509712"/>
            <a:ext cx="8202612" cy="3957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8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Twitches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(single, brief, jerky contractions) = problem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Healthy muscle = smooth contraction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8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Graded muscle responses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different degrees of muscle shortening</a:t>
            </a:r>
          </a:p>
          <a:p>
            <a:pPr indent="-463550" lvl="1" marL="806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r>
              <a:rPr b="1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Greater force by</a:t>
            </a: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indent="-457200" lvl="2" marL="1155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Increase </a:t>
            </a:r>
            <a:r>
              <a:rPr b="0" i="0" lang="en-US" sz="2400" u="sng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frequency</a:t>
            </a: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of muscle stimulation</a:t>
            </a:r>
          </a:p>
          <a:p>
            <a:pPr indent="-463550" lvl="3" marL="14922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Contractions are summed (max tension = </a:t>
            </a:r>
            <a:r>
              <a:rPr b="0" i="0" lang="en-US" sz="24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complete tetanus</a:t>
            </a: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indent="-457200" lvl="2" marL="1155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Increase </a:t>
            </a:r>
            <a:r>
              <a:rPr b="0" i="0" lang="en-US" sz="2400" u="sng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# muscle cells </a:t>
            </a:r>
            <a:r>
              <a:rPr b="0" i="0" lang="en-US" sz="24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being stimulated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2095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33375" y="1335087"/>
            <a:ext cx="8391524" cy="4930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Put the following events in muscle contraction in order: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Calcium binds to troponin → changes shape → myosin binding sites exposed on actin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head pivots and pulls actin filament toward M line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ATP attaches to myosin and cross-bridge detaches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Action potential travels down sarcolemma along T-Tubules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Myosin cross-bridge forms with actin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lphaUcPeriod"/>
            </a:pPr>
            <a:r>
              <a:rPr b="0" i="0" lang="en-US" sz="22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Calcium is released from sarcoplasmic reticulum (SR)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2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2" y="412750"/>
            <a:ext cx="8181974" cy="64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174625" y="180975"/>
            <a:ext cx="8839199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b="1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Muscle response to changes in stimulation frequency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11" y="419100"/>
            <a:ext cx="5083174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174625" y="180975"/>
            <a:ext cx="8839199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b="1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Increasing stimulus → Increasing muscle tension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0" y="325437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Energy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33375" y="1509712"/>
            <a:ext cx="8391524" cy="3957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5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ATP</a:t>
            </a:r>
            <a:r>
              <a:rPr b="0" i="0" lang="en-US" sz="25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= only energy source for muscles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5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Regenerated by:</a:t>
            </a:r>
          </a:p>
          <a:p>
            <a:pPr indent="-520700" lvl="1" marL="863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rabicPeriod"/>
            </a:pPr>
            <a:r>
              <a:rPr b="0" i="0" lang="en-US" sz="2500" u="sng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Creatine phosphate (CP)</a:t>
            </a:r>
            <a:r>
              <a:rPr b="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transfers energy to ATP</a:t>
            </a:r>
          </a:p>
          <a:p>
            <a:pPr indent="-520700" lvl="1" marL="863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rabicPeriod"/>
            </a:pPr>
            <a:r>
              <a:rPr b="0" i="0" lang="en-US" sz="2500" u="sng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Aerobic respiration</a:t>
            </a:r>
            <a:r>
              <a:rPr b="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complete glucose breakdown with O</a:t>
            </a:r>
            <a:r>
              <a:rPr b="0" baseline="-2500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present</a:t>
            </a:r>
          </a:p>
          <a:p>
            <a:pPr indent="-520700" lvl="1" marL="863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rabicPeriod"/>
            </a:pPr>
            <a:r>
              <a:rPr b="0" i="0" lang="en-US" sz="2500" u="sng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Lactic acid fermentation</a:t>
            </a:r>
            <a:r>
              <a:rPr b="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glucose breakdown without O</a:t>
            </a:r>
            <a:r>
              <a:rPr b="0" baseline="-25000" i="0" lang="en-US" sz="25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5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Muscle fatigue</a:t>
            </a:r>
            <a:r>
              <a:rPr b="0" i="0" lang="en-US" sz="25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lack of O</a:t>
            </a:r>
            <a:r>
              <a:rPr b="0" baseline="-25000" i="0" lang="en-US" sz="25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US" sz="25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, ATP supply low, lactic acid accumulates, soreness → muscle contracts more weakly until it stops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0" y="122236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Creatine Phosphate Supplements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144461" y="1298575"/>
            <a:ext cx="8769350" cy="535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 cells store phosphocreatine (Pcr) for sprinting and explosive exercise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Forms/uses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powders, tablets, energy bars, drink mixes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Supplements can </a:t>
            </a:r>
            <a:r>
              <a:rPr b="0" i="0" lang="en-US" sz="20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enhance sprint performance 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b="0" i="0" lang="en-US" sz="20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lean muscle mass 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(no evidence to aid endurance performance)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Side effects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weight gain, anxiety, diarrhea, fatigue, headache, kidney problems, nausea, vomiting, rash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No recommended for people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with diabetes, kidney or liver problems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Caution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Drink lots of water to avoid dehydration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0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Effects of long-term usage</a:t>
            </a:r>
            <a:r>
              <a:rPr b="0" i="0" lang="en-US" sz="20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unknown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6800" y="5130800"/>
            <a:ext cx="1727199" cy="17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Types of Contractions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1120775" y="2017711"/>
            <a:ext cx="3565525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Isotonic</a:t>
            </a:r>
          </a:p>
        </p:txBody>
      </p:sp>
      <p:sp>
        <p:nvSpPr>
          <p:cNvPr id="383" name="Shape 383"/>
          <p:cNvSpPr txBox="1"/>
          <p:nvPr>
            <p:ph idx="2" type="body"/>
          </p:nvPr>
        </p:nvSpPr>
        <p:spPr>
          <a:xfrm>
            <a:off x="1120775" y="3065461"/>
            <a:ext cx="3565525" cy="32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“same tension”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 length changes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Concentric: shortens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Eccentric: lengthens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Eg. bicep curl, bend knee, smiling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1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4" name="Shape 384"/>
          <p:cNvSpPr txBox="1"/>
          <p:nvPr>
            <p:ph idx="3" type="body"/>
          </p:nvPr>
        </p:nvSpPr>
        <p:spPr>
          <a:xfrm>
            <a:off x="5138737" y="2017711"/>
            <a:ext cx="3511549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Isometric</a:t>
            </a:r>
          </a:p>
        </p:txBody>
      </p:sp>
      <p:sp>
        <p:nvSpPr>
          <p:cNvPr id="385" name="Shape 385"/>
          <p:cNvSpPr txBox="1"/>
          <p:nvPr>
            <p:ph idx="4" type="body"/>
          </p:nvPr>
        </p:nvSpPr>
        <p:spPr>
          <a:xfrm>
            <a:off x="4964112" y="3065461"/>
            <a:ext cx="3949700" cy="32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“same length”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 length stays same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Tension increases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Moving against heavy load or immovable object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1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Eg. lifting heavy weights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1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087" y="3621087"/>
            <a:ext cx="6561136" cy="32369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087" y="0"/>
            <a:ext cx="6561136" cy="3263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92" name="Shape 392"/>
          <p:cNvSpPr txBox="1"/>
          <p:nvPr/>
        </p:nvSpPr>
        <p:spPr>
          <a:xfrm>
            <a:off x="3395662" y="1484312"/>
            <a:ext cx="3411537" cy="400049"/>
          </a:xfrm>
          <a:prstGeom prst="rect">
            <a:avLst/>
          </a:prstGeom>
          <a:solidFill>
            <a:srgbClr val="21449B"/>
          </a:solidFill>
          <a:ln cap="flat" cmpd="sng" w="25400">
            <a:solidFill>
              <a:schemeClr val="lt1">
                <a:alpha val="79607"/>
              </a:scheme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2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Isotonic Contractions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0" y="6667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 Tone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392112" y="1857375"/>
            <a:ext cx="8332787" cy="465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Muscles: firm, healthy, ready for action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fibers contracting even when muscle is relaxed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Nerve Damage (paralysis):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Flaccid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muscles soft &amp; flabby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Atrophy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wasting away if not stimulated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7386" y="246062"/>
            <a:ext cx="1876424" cy="18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1" y="1452562"/>
            <a:ext cx="42862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989012"/>
            <a:ext cx="4762499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0" y="201611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Exercise = Use it or lose it!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392112" y="1306512"/>
            <a:ext cx="8332787" cy="465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Aerobic (endurance) Exercise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stronger, more flexible muscles, greater resistance to fatigue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increase in muscle size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↑ blood supply, ↑ mitochondria, ↑ 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storage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↑ efficiency of metabolism, heart function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Eg. aerobics, jogging, biking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975" y="4552950"/>
            <a:ext cx="2701925" cy="196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1712" y="4591050"/>
            <a:ext cx="2182811" cy="194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112" y="4605337"/>
            <a:ext cx="2917824" cy="192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0" y="6667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Exercise = Use it or lose it!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92112" y="1814511"/>
            <a:ext cx="8332787" cy="465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 startAt="2"/>
            </a:pPr>
            <a:r>
              <a:rPr b="1" i="0" lang="en-US" sz="24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Resistance/Isometric Exercise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Muscles vs. immovable object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↑ muscle cell size (more contractile filaments)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↑ muscle size and strength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Eg. weights, using own body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12" y="4359275"/>
            <a:ext cx="2817812" cy="2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1250" y="4359275"/>
            <a:ext cx="1825625" cy="2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5825" y="4459287"/>
            <a:ext cx="275907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0" y="339725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Warm-Up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06400" y="1481137"/>
            <a:ext cx="83185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Jay is competing in a chin-up competition. What types of muscle contractions are occurring in his biceps muscles: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lphaLcParenR"/>
            </a:pP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immediately after he grabs the bar?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lphaLcParenR"/>
            </a:pP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as his body begins to move upward toward the bar?</a:t>
            </a:r>
          </a:p>
          <a:p>
            <a:pPr indent="-4572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Questrial"/>
              <a:buAutoNum type="alphaLcParenR"/>
            </a:pPr>
            <a:r>
              <a:rPr b="0" i="0" lang="en-US" sz="2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when his body begins to approach the mat?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When a suicide victim was found, the coroner was unable to remove the drug vial from his hand. Explain.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 Cramps</a:t>
            </a: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481012" y="2444750"/>
            <a:ext cx="8243886" cy="382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Sudden or involuntary contraction of muscles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Causes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long periods of exercise or physical labor, medications, dehydration, muscle strain, nerve/kidney/thyroid disorders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Medical Condition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Inadequate blood supply, nerve compression, mineral depletion (Ca, K, Mg)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Treatment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stretching exercises, muscle relaxant, hydration, Vitamin B supplements, apply cold/heat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Health &amp; Fitness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Forcing a muscle to work hard promotes strength &amp; endurance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Heavy workout day → 1-2 days of rest or light workout for muscle recovery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Overuse injuries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– muscle or joint pain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Best program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alternate aerobic &amp; anaerobic activities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0" y="3200400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Muscular System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Chapter 10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6461" y="663575"/>
            <a:ext cx="4616450" cy="36639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0" y="384175"/>
            <a:ext cx="8913811" cy="13001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Five Golden Rules of Skeletal Muscle Activity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434975" y="1871661"/>
            <a:ext cx="8289924" cy="458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All muscles cross at least one joint (+ a few exceptions).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The bulk of muscle lies proximal to the joint crossed.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All muscles have at least 2 attachments: origin + insertion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 can only pull; they never push.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During contraction, the muscle insertion moves toward origin.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 Origin &amp; Insertion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457200" y="1828800"/>
            <a:ext cx="5029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Every skeletal muscle attached to bone or connective tissue at 2+ points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1" i="0" lang="en-US" sz="28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Origin</a:t>
            </a:r>
            <a:r>
              <a:rPr b="0" i="0" lang="en-US" sz="2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attached to immovable (less movable) bone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1" i="0" lang="en-US" sz="28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Insertion</a:t>
            </a:r>
            <a:r>
              <a:rPr b="0" i="0" lang="en-US" sz="2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attached to movable bone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320800"/>
            <a:ext cx="3425824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/>
          <p:nvPr/>
        </p:nvSpPr>
        <p:spPr>
          <a:xfrm rot="-600000">
            <a:off x="4343399" y="3203574"/>
            <a:ext cx="2819400" cy="228600"/>
          </a:xfrm>
          <a:prstGeom prst="rightArrow">
            <a:avLst>
              <a:gd fmla="val 20724" name="adj1"/>
              <a:gd fmla="val 50000" name="adj2"/>
            </a:avLst>
          </a:prstGeom>
          <a:solidFill>
            <a:srgbClr val="0000FF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7" name="Shape 457"/>
          <p:cNvSpPr/>
          <p:nvPr/>
        </p:nvSpPr>
        <p:spPr>
          <a:xfrm rot="960000">
            <a:off x="4343400" y="5422899"/>
            <a:ext cx="2819400" cy="228599"/>
          </a:xfrm>
          <a:prstGeom prst="rightArrow">
            <a:avLst>
              <a:gd fmla="val 20724" name="adj1"/>
              <a:gd fmla="val 50000" name="adj2"/>
            </a:avLst>
          </a:prstGeom>
          <a:solidFill>
            <a:srgbClr val="0000FF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0" y="528637"/>
            <a:ext cx="8913811" cy="1057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Naming Skeletal Muscles</a:t>
            </a:r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449262" y="1727200"/>
            <a:ext cx="8275636" cy="455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Location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(associated with bone; temporalis)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Shape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(deltoid = triangle, trapezius = trapezoid)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Relative size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(maximus, minimus, longus)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Direction of muscle fibers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(rectus = straight, transversus, oblique)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Number of origins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(biceps, triceps, quadriceps)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Location of attachments 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(sternocleidomastoid = sternum &amp; clavicle origins, mastoid insertion)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Action of muscle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(flexor, extensor, adductor)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0" y="238125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Developmental Aspects</a:t>
            </a:r>
          </a:p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347662" y="1552575"/>
            <a:ext cx="6777036" cy="502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Muscles develop from </a:t>
            </a:r>
            <a:r>
              <a:rPr b="1" i="0" lang="en-US" sz="24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myoblasts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(embryonic cells)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Muscle fibers formed when myoblasts fuse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Newborn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uncoordinated movements, reflexive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4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Regeneration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skeletal &amp; cardiac (very limited); smooth muscle (throughout life)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Women (Muscle = 36% body mass), Men (42%) → difference due to </a:t>
            </a:r>
            <a:r>
              <a:rPr b="1" i="0" lang="en-US" sz="24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testosterone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586" y="4330700"/>
            <a:ext cx="1789111" cy="24336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250" y="107950"/>
            <a:ext cx="1579562" cy="243046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1375" y="2735261"/>
            <a:ext cx="1866900" cy="14938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0" y="238125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Aging &amp; Muscles</a:t>
            </a: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347662" y="1408112"/>
            <a:ext cx="8796336" cy="500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With age, muscle mass decreases &amp; become more sinewy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Strength decreases by 50% by age 80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Exercise helps retain muscle mass and strength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625850"/>
            <a:ext cx="4002086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625" y="3625850"/>
            <a:ext cx="42862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0" y="2095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Homeostatic Imbalances</a:t>
            </a: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481012" y="1335087"/>
            <a:ext cx="8243886" cy="4843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Questrial"/>
              <a:buNone/>
            </a:pPr>
            <a:r>
              <a:rPr b="0" i="0" lang="en-US" sz="2400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Muscular Dystrophy</a:t>
            </a:r>
            <a:r>
              <a:rPr b="0" i="0" lang="en-US" sz="24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inherited muscle-destroying diseases → muscles atrophy &amp; degenerate</a:t>
            </a:r>
          </a:p>
          <a:p>
            <a:pPr indent="-3429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B"/>
              </a:buClr>
              <a:buSzPct val="100000"/>
              <a:buFont typeface="Noto Sans Symbols"/>
              <a:buChar char="⬜"/>
            </a:pPr>
            <a:r>
              <a:rPr b="0" i="0" lang="en-US" sz="24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Duchenne muscular dystrophy (DMD)</a:t>
            </a: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sex-linked recessive disorder; missing dystrophin protein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9600"/>
            <a:ext cx="2855912" cy="331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4036" y="3432175"/>
            <a:ext cx="3143249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7462" y="3297237"/>
            <a:ext cx="2676525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0" y="3200400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Muscles &amp; Muscle Tissue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5484812"/>
            <a:ext cx="8001000" cy="776286"/>
          </a:xfrm>
          <a:prstGeom prst="rect">
            <a:avLst/>
          </a:prstGeom>
          <a:solidFill>
            <a:srgbClr val="E4E6DE"/>
          </a:solidFill>
          <a:ln>
            <a:noFill/>
          </a:ln>
        </p:spPr>
        <p:txBody>
          <a:bodyPr anchorCtr="0" anchor="ctr" bIns="91425" lIns="292600" rIns="274300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Chapter 9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100" y="1193800"/>
            <a:ext cx="4075111" cy="310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Muscles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“muscle” = </a:t>
            </a:r>
            <a:r>
              <a:rPr b="1" i="0" lang="en-US" sz="2800" u="none">
                <a:solidFill>
                  <a:srgbClr val="800000"/>
                </a:solidFill>
                <a:latin typeface="Questrial"/>
                <a:ea typeface="Questrial"/>
                <a:cs typeface="Questrial"/>
                <a:sym typeface="Questrial"/>
              </a:rPr>
              <a:t>myo-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b="1" i="0" lang="en-US" sz="2800" u="none">
                <a:solidFill>
                  <a:srgbClr val="800000"/>
                </a:solidFill>
                <a:latin typeface="Questrial"/>
                <a:ea typeface="Questrial"/>
                <a:cs typeface="Questrial"/>
                <a:sym typeface="Questrial"/>
              </a:rPr>
              <a:t>mys-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800" u="none">
                <a:solidFill>
                  <a:srgbClr val="800000"/>
                </a:solidFill>
                <a:latin typeface="Questrial"/>
                <a:ea typeface="Questrial"/>
                <a:cs typeface="Questrial"/>
                <a:sym typeface="Questrial"/>
              </a:rPr>
              <a:t>sarco-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= “flesh” - also refers to muscles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800" u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Main Functions of Muscles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114425" y="2595561"/>
            <a:ext cx="7610474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Produce movement</a:t>
            </a:r>
          </a:p>
          <a:p>
            <a:pPr indent="-463550" lvl="0" marL="4635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Maintain posture &amp; body position</a:t>
            </a:r>
          </a:p>
          <a:p>
            <a:pPr indent="-463550" lvl="0" marL="4635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Stabilize joints</a:t>
            </a:r>
          </a:p>
          <a:p>
            <a:pPr indent="-463550" lvl="0" marL="4635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Generate heat</a:t>
            </a:r>
          </a:p>
          <a:p>
            <a:pPr indent="-463550" lvl="0" marL="4635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Questrial"/>
              <a:buNone/>
            </a:pPr>
            <a:r>
              <a:rPr b="0" i="0" lang="en-US" sz="2800" u="sng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Additional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protect organs, valves, dilate pupils, raise hairs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0" y="1123950"/>
            <a:ext cx="891381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188700" rIns="2743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Types of Muscle Tissue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539750" y="2595561"/>
            <a:ext cx="8185149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8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Skeletal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voluntary, striated, multinucleated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8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Cardiac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(heart) striated, involuntary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1" i="0" lang="en-US" sz="28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Smooth</a:t>
            </a:r>
            <a:r>
              <a:rPr b="0" i="0" lang="en-US" sz="280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: visceral (lines hollow organs), nonstriated, involuntary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