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  <p:sldMasterId id="2147483668" r:id="rId3"/>
    <p:sldMasterId id="2147483669" r:id="rId4"/>
    <p:sldMasterId id="2147483670" r:id="rId5"/>
    <p:sldMasterId id="2147483671" r:id="rId6"/>
    <p:sldMasterId id="2147483672" r:id="rId7"/>
  </p:sldMasterIdLst>
  <p:notesMasterIdLst>
    <p:notesMasterId r:id="rId74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993AAC-8A06-4B16-A46A-DE8DB477E82E}">
  <a:tblStyle styleId="{D9993AAC-8A06-4B16-A46A-DE8DB477E82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00707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6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1590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81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1167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010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3593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772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37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43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210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762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430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769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345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597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281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057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481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500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308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583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192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3845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316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00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038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349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699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6791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2668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4955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060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23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9689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9886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8458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1029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1532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61537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3660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3909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6514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5742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78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728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2325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3580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18611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7727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03999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929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8616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2913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4489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53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33571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5335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8552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3642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0439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9231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4586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16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95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8151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042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2249486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583361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1999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81000" y="2244969"/>
            <a:ext cx="4041648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45720" marR="0" lvl="0" indent="-7619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600" b="1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721225" y="2244969"/>
            <a:ext cx="4041774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45720" marR="0" lvl="0" indent="-7619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600" b="1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381000" y="2708518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136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123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1095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1000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809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718303" y="2708518"/>
            <a:ext cx="4041774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136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123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1095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1000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809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20193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119062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85725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92075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20193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119062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85725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92075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 rot="5400000">
            <a:off x="2259012" y="-26987"/>
            <a:ext cx="4625975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8160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3589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106362" algn="l" rtl="0">
              <a:spcBef>
                <a:spcPts val="40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73025" algn="l" rtl="0">
              <a:spcBef>
                <a:spcPts val="36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79375" algn="l" rtl="0">
              <a:spcBef>
                <a:spcPts val="36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8160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3589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106362" algn="l" rtl="0">
              <a:spcBef>
                <a:spcPts val="40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73025" algn="l" rtl="0">
              <a:spcBef>
                <a:spcPts val="36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79375" algn="l" rtl="0">
              <a:spcBef>
                <a:spcPts val="36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7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ftr" idx="11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 rot="5400000">
            <a:off x="4991100" y="2933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 rot="5400000">
            <a:off x="2409824" y="296861"/>
            <a:ext cx="432434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 rot="-5400000">
            <a:off x="3393016" y="3156576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idx="2"/>
          </p:nvPr>
        </p:nvSpPr>
        <p:spPr>
          <a:xfrm>
            <a:off x="403670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088442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9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353496" y="2010726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" marR="0" lvl="0" indent="-9144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9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1" cy="5852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603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730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74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136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1301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1095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873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682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136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1301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1095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873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682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22312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4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22312" y="3367087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marR="0" lvl="0" indent="-7619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21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457200" y="2401886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4008" marR="0" lvl="0" indent="-507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6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320086" y="1586"/>
            <a:ext cx="74771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0" y="0"/>
            <a:ext cx="9144000" cy="3111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0" y="307975"/>
            <a:ext cx="9144000" cy="92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 rot="10800000" flipH="1">
            <a:off x="5410200" y="360362"/>
            <a:ext cx="3733800" cy="904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407025" y="496887"/>
            <a:ext cx="3063874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373936" y="588962"/>
            <a:ext cx="1600199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9085261" y="-1586"/>
            <a:ext cx="57150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9043986" y="-1586"/>
            <a:ext cx="28575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9024936" y="-1586"/>
            <a:ext cx="9524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8975725" y="-1586"/>
            <a:ext cx="26987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8915400" y="0"/>
            <a:ext cx="55561" cy="5857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8874125" y="0"/>
            <a:ext cx="7937" cy="5857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2249486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 rot="10800000" flipH="1">
            <a:off x="5410200" y="3810000"/>
            <a:ext cx="3733800" cy="904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 rot="10800000" flipH="1">
            <a:off x="5410200" y="3897311"/>
            <a:ext cx="3733800" cy="19208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/>
          <p:nvPr/>
        </p:nvSpPr>
        <p:spPr>
          <a:xfrm rot="10800000" flipH="1">
            <a:off x="5410200" y="4114800"/>
            <a:ext cx="3733800" cy="952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/>
          <p:nvPr/>
        </p:nvSpPr>
        <p:spPr>
          <a:xfrm rot="10800000" flipH="1">
            <a:off x="5410200" y="4164012"/>
            <a:ext cx="1965324" cy="19049"/>
          </a:xfrm>
          <a:prstGeom prst="rect">
            <a:avLst/>
          </a:prstGeom>
          <a:solidFill>
            <a:schemeClr val="accent2">
              <a:alpha val="59607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/>
          <p:nvPr/>
        </p:nvSpPr>
        <p:spPr>
          <a:xfrm rot="10800000" flipH="1">
            <a:off x="5410200" y="4198937"/>
            <a:ext cx="1965324" cy="952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5410200" y="3962400"/>
            <a:ext cx="3063874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7377111" y="4060825"/>
            <a:ext cx="1600199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0" y="3649662"/>
            <a:ext cx="9144000" cy="24447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 rot="10800000" flipH="1">
            <a:off x="6413500" y="3643312"/>
            <a:ext cx="2730500" cy="247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0" y="0"/>
            <a:ext cx="9144000" cy="37020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2249486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6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320086" y="1586"/>
            <a:ext cx="74771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0" y="0"/>
            <a:ext cx="9144000" cy="3111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0" y="307975"/>
            <a:ext cx="9144000" cy="92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 rot="10800000" flipH="1">
            <a:off x="5410200" y="360362"/>
            <a:ext cx="3733800" cy="904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5407025" y="496887"/>
            <a:ext cx="3063874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7373936" y="588962"/>
            <a:ext cx="1600199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9085261" y="-1586"/>
            <a:ext cx="57150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9043986" y="-1586"/>
            <a:ext cx="28575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9024936" y="-1586"/>
            <a:ext cx="9524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8975725" y="-1586"/>
            <a:ext cx="26987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8915400" y="0"/>
            <a:ext cx="55561" cy="5857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8874125" y="0"/>
            <a:ext cx="7937" cy="5857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2249486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583361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0" y="0"/>
            <a:ext cx="9144000" cy="3111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0" y="307975"/>
            <a:ext cx="9144000" cy="92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 rot="10800000" flipH="1">
            <a:off x="5410200" y="360362"/>
            <a:ext cx="3733800" cy="904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5407025" y="496887"/>
            <a:ext cx="3063874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373936" y="588962"/>
            <a:ext cx="1600199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9085261" y="-1586"/>
            <a:ext cx="57150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9043986" y="-1586"/>
            <a:ext cx="28575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9024936" y="-1586"/>
            <a:ext cx="9524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8975725" y="-1586"/>
            <a:ext cx="26987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8915400" y="0"/>
            <a:ext cx="55561" cy="5857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8874125" y="0"/>
            <a:ext cx="7937" cy="5857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2249486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0" y="0"/>
            <a:ext cx="9144000" cy="14335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0" y="0"/>
            <a:ext cx="9144000" cy="513556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0" y="5127625"/>
            <a:ext cx="9144000" cy="46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addiction/reward/madneuron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addiction/reward/neurontalk.html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addiction/drugs/mouse.html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6.gi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ctrTitle"/>
          </p:nvPr>
        </p:nvSpPr>
        <p:spPr>
          <a:xfrm>
            <a:off x="682625" y="3352800"/>
            <a:ext cx="8083549" cy="1676399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Human Brain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500187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8534399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2. Diencephalon (interbrain)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610599" cy="48006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main structures: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/>
              <a:buAutoNum type="arabicPeriod"/>
            </a:pPr>
            <a:r>
              <a:rPr lang="en-US" sz="3200" b="1" i="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Thalamus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relay station for incoming info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/>
              <a:buAutoNum type="arabicPeriod"/>
            </a:pPr>
            <a:r>
              <a:rPr lang="en-US" sz="3200" b="1" i="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Hypothalamus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1236662" marR="0" lvl="2" indent="-5254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Calibri"/>
              <a:buAutoNum type="alphaU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Autonomic control center (heart rate, BP, digestion)</a:t>
            </a:r>
          </a:p>
          <a:p>
            <a:pPr marL="1236662" marR="0" lvl="2" indent="-5254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Calibri"/>
              <a:buAutoNum type="alphaU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 response (limbic system)</a:t>
            </a:r>
          </a:p>
          <a:p>
            <a:pPr marL="1236662" marR="0" lvl="2" indent="-5254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Calibri"/>
              <a:buAutoNum type="alphaU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temperature regulation</a:t>
            </a:r>
          </a:p>
          <a:p>
            <a:pPr marL="1236662" marR="0" lvl="2" indent="-5254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Calibri"/>
              <a:buAutoNum type="alphaU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Regulate food intake</a:t>
            </a:r>
          </a:p>
          <a:p>
            <a:pPr marL="1236662" marR="0" lvl="2" indent="-5254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Calibri"/>
              <a:buAutoNum type="alphaU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Sleep-wake cycles</a:t>
            </a:r>
          </a:p>
          <a:p>
            <a:pPr marL="1236662" marR="0" lvl="2" indent="-5254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Calibri"/>
              <a:buAutoNum type="alphaU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endocrine system →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pituitary gland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base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/>
              <a:buAutoNum type="arabicPeriod"/>
            </a:pPr>
            <a:r>
              <a:rPr lang="en-US" sz="3200" b="1" i="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Epithalamus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pineal gland 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(sleep-wake cycle)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Diencephalon</a:t>
            </a: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362200"/>
            <a:ext cx="4194174" cy="36576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2362200"/>
            <a:ext cx="3809999" cy="366712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50"/>
            <a:ext cx="9144000" cy="5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3. Brain Stem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0" y="3070225"/>
            <a:ext cx="9144000" cy="363537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Programmed, automatic behaviors for survival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regions: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alibri"/>
              <a:buAutoNum type="arabicPeriod"/>
            </a:pPr>
            <a:r>
              <a:rPr lang="en-US" sz="2800" b="1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Midbrain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vision, hearing, reflex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alibri"/>
              <a:buAutoNum type="arabicPeriod"/>
            </a:pPr>
            <a:r>
              <a:rPr lang="en-US" sz="2800" b="1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breathing</a:t>
            </a: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alibri"/>
              <a:buAutoNum type="arabicPeriod"/>
            </a:pPr>
            <a:r>
              <a:rPr lang="en-US" sz="2800" b="1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Medulla oblongata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heart rate, BP, breathing, swallowing, vomiting, coughing, sneezing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8962" y="0"/>
            <a:ext cx="4745036" cy="307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4600"/>
            <a:ext cx="5410200" cy="324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Brain Stem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828800"/>
            <a:ext cx="3305174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09600"/>
            <a:ext cx="8161336" cy="56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4. Cerebellum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Balance, equilibrium, timing of skeletal muscle activity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3124200"/>
            <a:ext cx="4267199" cy="33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Protection of CNS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458200" cy="48767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Meninges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connective tissue covering CNS structures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Dura mater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(leathery outer),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arachnoid mater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(web-like middle),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pia mater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(surface of brain)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1" i="0" u="sng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Meningitis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inflammation of meninges; bacterial or viral infection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Cerebrospinal fluid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(CSF): watery cushion to protect NS from trauma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1" i="0" u="sng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Lumbar (spinal) tap</a:t>
            </a:r>
            <a:r>
              <a:rPr lang="en-US" sz="28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test for infection, tumors, multiple sclerosis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28600"/>
            <a:ext cx="7848599" cy="64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4 Major Regions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5486400" y="2362200"/>
            <a:ext cx="3429000" cy="409257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631825" marR="0" lvl="0" indent="-517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Cerebral Hemispheres</a:t>
            </a:r>
          </a:p>
          <a:p>
            <a:pPr marL="631825" marR="0" lvl="0" indent="-517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Diencephalon</a:t>
            </a:r>
          </a:p>
          <a:p>
            <a:pPr marL="631825" marR="0" lvl="0" indent="-517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 stem</a:t>
            </a:r>
          </a:p>
          <a:p>
            <a:pPr marL="631825" marR="0" lvl="0" indent="-517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Cerebellum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57400"/>
            <a:ext cx="4953000" cy="3962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Shape 226"/>
          <p:cNvCxnSpPr/>
          <p:nvPr/>
        </p:nvCxnSpPr>
        <p:spPr>
          <a:xfrm flipH="1">
            <a:off x="3352800" y="2819400"/>
            <a:ext cx="2133599" cy="76199"/>
          </a:xfrm>
          <a:prstGeom prst="straightConnector1">
            <a:avLst/>
          </a:prstGeom>
          <a:noFill/>
          <a:ln w="57150" cap="rnd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27" name="Shape 227"/>
          <p:cNvCxnSpPr/>
          <p:nvPr/>
        </p:nvCxnSpPr>
        <p:spPr>
          <a:xfrm rot="10800000">
            <a:off x="2895599" y="3581400"/>
            <a:ext cx="2590800" cy="152399"/>
          </a:xfrm>
          <a:prstGeom prst="straightConnector1">
            <a:avLst/>
          </a:prstGeom>
          <a:noFill/>
          <a:ln w="57150" cap="rnd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28" name="Shape 228"/>
          <p:cNvCxnSpPr/>
          <p:nvPr/>
        </p:nvCxnSpPr>
        <p:spPr>
          <a:xfrm rot="10800000">
            <a:off x="3048000" y="4114800"/>
            <a:ext cx="2438399" cy="152399"/>
          </a:xfrm>
          <a:prstGeom prst="straightConnector1">
            <a:avLst/>
          </a:prstGeom>
          <a:noFill/>
          <a:ln w="57150" cap="rnd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29" name="Shape 229"/>
          <p:cNvCxnSpPr/>
          <p:nvPr/>
        </p:nvCxnSpPr>
        <p:spPr>
          <a:xfrm rot="10800000">
            <a:off x="3886200" y="4419600"/>
            <a:ext cx="1676399" cy="304799"/>
          </a:xfrm>
          <a:prstGeom prst="straightConnector1">
            <a:avLst/>
          </a:prstGeom>
          <a:noFill/>
          <a:ln w="57150" cap="rnd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Meningitis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228600"/>
            <a:ext cx="4381500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3200400"/>
            <a:ext cx="5657849" cy="342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Symptoms of Meningitis</a:t>
            </a: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752600"/>
            <a:ext cx="3333750" cy="481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1425" y="2362200"/>
            <a:ext cx="5133975" cy="347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Treatment for Meningitis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Bacterial → antibiotics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Herpes meningitis → antiviral meds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 fluids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Prevention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vaccines for bacterial infections (HiB)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733800"/>
            <a:ext cx="3074987" cy="2819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3733800"/>
            <a:ext cx="2819400" cy="2819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225425" y="73025"/>
            <a:ext cx="8766175" cy="1285874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3200" b="1" i="0" u="sng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Blood-Brain Barrier</a:t>
            </a:r>
            <a:r>
              <a:rPr lang="en-US" sz="32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: endothelial cells in capillaries prevent substances from crossing into brain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1698625"/>
            <a:ext cx="4040187" cy="715962"/>
          </a:xfrm>
          <a:prstGeom prst="rect">
            <a:avLst/>
          </a:prstGeom>
          <a:noFill/>
          <a:ln>
            <a:noFill/>
          </a:ln>
        </p:spPr>
        <p:txBody>
          <a:bodyPr lIns="146300" tIns="91425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600" b="1" i="0" u="non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NO: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457200" y="2449511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Urea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Toxins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blood cells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drugs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645025" y="1698625"/>
            <a:ext cx="4041774" cy="715962"/>
          </a:xfrm>
          <a:prstGeom prst="rect">
            <a:avLst/>
          </a:prstGeom>
          <a:noFill/>
          <a:ln>
            <a:noFill/>
          </a:ln>
        </p:spPr>
        <p:txBody>
          <a:bodyPr lIns="146300" tIns="91425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600" b="1" i="0" u="non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YES: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2"/>
          </p:nvPr>
        </p:nvSpPr>
        <p:spPr>
          <a:xfrm>
            <a:off x="4645025" y="2449511"/>
            <a:ext cx="4041774" cy="39512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Amino acids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Gases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Fat-soluble substances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drugs: anesthetics, alcohol, nicotine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ctrTitle"/>
          </p:nvPr>
        </p:nvSpPr>
        <p:spPr>
          <a:xfrm>
            <a:off x="457200" y="2401886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Nervous System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subTitle" idx="1"/>
          </p:nvPr>
        </p:nvSpPr>
        <p:spPr>
          <a:xfrm>
            <a:off x="457200" y="390048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l" rtl="0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Nervous System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457200" y="2249486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Master controlling and communicating system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Basic Functions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304800" y="1390650"/>
            <a:ext cx="8610599" cy="432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3887" marR="0" lvl="0" indent="-522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AutoNum type="arabicPeriod"/>
            </a:pPr>
            <a:r>
              <a:rPr lang="en-US" sz="28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Sensory input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gather information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AutoNum type="arabicPeriod"/>
            </a:pPr>
            <a:r>
              <a:rPr lang="en-US" sz="28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Integration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– process and interpret sensory input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AutoNum type="arabicPeriod"/>
            </a:pPr>
            <a:r>
              <a:rPr lang="en-US" sz="28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Motor output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response by muscles and glands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3000375"/>
            <a:ext cx="5257799" cy="385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Organization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457200" y="1619250"/>
            <a:ext cx="8686800" cy="432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3887" marR="0" lvl="0" indent="-522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lphaUcPeriod"/>
            </a:pPr>
            <a:r>
              <a:rPr lang="en-US" sz="26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Central Nervous System (CNS)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Brain &amp; spinal cord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Integrative and control centers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lphaUcPeriod"/>
            </a:pPr>
            <a:r>
              <a:rPr lang="en-US" sz="26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Peripheral Nervous System (PNS)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Nerves (spinal nerves, cranial nerves)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Communication lines between CNS and rest of body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Two Divisions:</a:t>
            </a:r>
          </a:p>
          <a:p>
            <a:pPr marL="1217612" marR="0" lvl="2" indent="-5191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AutoNum type="arabicPeriod"/>
            </a:pPr>
            <a:r>
              <a:rPr lang="en-US" sz="2600" b="0" i="0" u="sng" strike="noStrike" cap="non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Sensory (afferent) Division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: Sensory receptors → CNS</a:t>
            </a:r>
          </a:p>
          <a:p>
            <a:pPr marL="1217612" marR="0" lvl="2" indent="-5191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AutoNum type="arabicPeriod"/>
            </a:pPr>
            <a:r>
              <a:rPr lang="en-US" sz="2600" b="0" i="0" u="sng" strike="noStrike" cap="non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Motor (efferent) Division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: CNS → effectors (muscles &amp; glands)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8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Motor Division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457200" y="2249486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Somatic nervous system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</a:t>
            </a:r>
            <a:r>
              <a:rPr lang="en-US" sz="2800" b="0" i="1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voluntary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 – control skeletal muscles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Autonomic nervous system</a:t>
            </a:r>
            <a:r>
              <a:rPr lang="en-US" sz="28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(ANS) (</a:t>
            </a:r>
            <a:r>
              <a:rPr lang="en-US" sz="2800" b="0" i="1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involuntary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 – regulate smooth muscles, cardiac, glands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sng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Subdivisions</a:t>
            </a: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: sympathetic &amp; parasympathetic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Shape 3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325" y="0"/>
            <a:ext cx="7346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05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1. Cerebral Hemispheres (Cerebrum)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&amp; R hemispheres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0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Corpus callosum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large fiber tract; connects 2 hemispheres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0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Lobes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major regions (named for cranial bones)</a:t>
            </a:r>
          </a:p>
          <a:p>
            <a:pPr marL="73025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Parietal, frontal, occipital, temporal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000" b="1" i="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Gyri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(gyrus) = elevated ridges of tissue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000" b="1" i="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Sulci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(sulcus) = shallow grooves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000" b="1" i="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Fissures</a:t>
            </a: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deeper grooves, separate large regions of brain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 &amp; sensory function: opposite hemispheres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Nervous Tissue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304800" y="1335087"/>
            <a:ext cx="8839199" cy="55229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3887" marR="0" lvl="0" indent="-522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Neurons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(nerve cells) - transmit message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Anatomy: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AutoNum type="arabicPeriod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Cell body</a:t>
            </a:r>
            <a:r>
              <a:rPr lang="en-US" sz="25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contains nucleus; metabolic center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AutoNum type="arabicPeriod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Dendrite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– fiber that conveys messages </a:t>
            </a:r>
            <a:r>
              <a:rPr lang="en-US" sz="2500" b="1" i="1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toward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cell body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AutoNum type="arabicPeriod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Axon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– conduct nerve impulses </a:t>
            </a:r>
            <a:r>
              <a:rPr lang="en-US" sz="2500" b="1" i="1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away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from the cell body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AutoNum type="arabicPeriod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Axon terminals</a:t>
            </a:r>
            <a:r>
              <a:rPr lang="en-US" sz="25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end of axon; contain neurotransmitters &amp; release them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Synaptic cleft/synapse</a:t>
            </a:r>
            <a:r>
              <a:rPr lang="en-US" sz="25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gap between neurons</a:t>
            </a:r>
          </a:p>
          <a:p>
            <a:pPr marL="1181100" marR="0" lvl="2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81100" marR="0" lvl="2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4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85750"/>
            <a:ext cx="8534399" cy="628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Nervous Tissue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9154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3887" marR="0" lvl="0" indent="-522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 startAt="2"/>
            </a:pPr>
            <a:r>
              <a:rPr lang="en-US" sz="2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Supporting cells (</a:t>
            </a:r>
            <a:r>
              <a:rPr lang="en-US" sz="26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Neuroglia</a:t>
            </a:r>
            <a:r>
              <a:rPr lang="en-US" sz="2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6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CNS</a:t>
            </a:r>
            <a:r>
              <a:rPr lang="en-US" sz="26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24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astrocytes, microglia, ependymal cells, oligodendrocytes</a:t>
            </a:r>
          </a:p>
          <a:p>
            <a:pPr marL="1436687" marR="0" lvl="3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</a:pPr>
            <a:r>
              <a:rPr lang="en-US" sz="2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barrier between capillaries and neurons</a:t>
            </a:r>
          </a:p>
          <a:p>
            <a:pPr marL="1436687" marR="0" lvl="3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</a:pPr>
            <a:r>
              <a:rPr lang="en-US" sz="2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protect neurons</a:t>
            </a:r>
          </a:p>
          <a:p>
            <a:pPr marL="1436687" marR="0" lvl="3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</a:pPr>
            <a:r>
              <a:rPr lang="en-US" sz="2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immune/defense</a:t>
            </a:r>
          </a:p>
          <a:p>
            <a:pPr marL="1436687" marR="0" lvl="3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</a:pPr>
            <a:r>
              <a:rPr lang="en-US" sz="2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line brain and spinal cord cavities</a:t>
            </a:r>
          </a:p>
          <a:p>
            <a:pPr marL="1436687" marR="0" lvl="3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</a:pPr>
            <a:r>
              <a:rPr lang="en-US" sz="2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wrap nerve fibers</a:t>
            </a:r>
          </a:p>
          <a:p>
            <a:pPr marL="1436687" marR="0" lvl="3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</a:pPr>
            <a:r>
              <a:rPr lang="en-US" sz="2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produces myelin sheaths (covering)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6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PNS</a:t>
            </a:r>
            <a:r>
              <a:rPr lang="en-US" sz="26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: Schwann cells, satellite cells</a:t>
            </a:r>
          </a:p>
          <a:p>
            <a:pPr marL="1436687" marR="0" lvl="3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</a:pPr>
            <a:r>
              <a:rPr lang="en-US" sz="2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surround large neurons</a:t>
            </a:r>
          </a:p>
          <a:p>
            <a:pPr marL="1436687" marR="0" lvl="3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</a:pPr>
            <a:r>
              <a:rPr lang="en-US" sz="2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protect &amp; cushion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600" b="0" i="0" u="none" strike="noStrike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809999" cy="262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514600"/>
            <a:ext cx="3797299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4964112"/>
            <a:ext cx="3657600" cy="189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9600" y="609600"/>
            <a:ext cx="4724400" cy="23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43400" y="3505200"/>
            <a:ext cx="4724400" cy="215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600"/>
            <a:ext cx="9144000" cy="3365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228600" y="3886200"/>
            <a:ext cx="8686800" cy="259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3887" marR="0" lvl="0" indent="-522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Myelin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whitish, fatty material that covers nerve fibers to speed up nerve impulses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Schwann cells</a:t>
            </a:r>
            <a:r>
              <a:rPr lang="en-US" sz="25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surround axons and form myelin sheath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Myelin sheath</a:t>
            </a:r>
            <a:r>
              <a:rPr lang="en-US" sz="25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tight coil of wrapped membranes</a:t>
            </a:r>
          </a:p>
          <a:p>
            <a:pPr marL="623887" marR="0" lvl="0" indent="-5222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Nodes of Ranvier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gaps between Schwann cells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229600" cy="5430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Ganglia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collections of cell bodies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Bundles of nerve fibers = </a:t>
            </a: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tracts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(CNS) or </a:t>
            </a: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nerves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(PNS)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White matter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dense collections of myelinated fibers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Gray matter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unmyelinated fibers &amp; cell bodies</a:t>
            </a:r>
          </a:p>
        </p:txBody>
      </p:sp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48000"/>
            <a:ext cx="4190999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151186"/>
            <a:ext cx="3429000" cy="319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ctrTitle"/>
          </p:nvPr>
        </p:nvSpPr>
        <p:spPr>
          <a:xfrm>
            <a:off x="457200" y="2401886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It</a:t>
            </a: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It</a:t>
            </a:r>
            <a:r>
              <a:rPr lang="en-US" sz="44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’</a:t>
            </a: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It’</a:t>
            </a:r>
            <a:r>
              <a:rPr lang="en-US" sz="44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s a Mad, Mad, Mad Neuron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subTitle" idx="1"/>
          </p:nvPr>
        </p:nvSpPr>
        <p:spPr>
          <a:xfrm>
            <a:off x="457200" y="390048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l" rtl="0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ctrTitle"/>
          </p:nvPr>
        </p:nvSpPr>
        <p:spPr>
          <a:xfrm>
            <a:off x="457200" y="2401886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Classification of Neurons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subTitle" idx="1"/>
          </p:nvPr>
        </p:nvSpPr>
        <p:spPr>
          <a:xfrm>
            <a:off x="457200" y="390048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l" rtl="0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228600"/>
            <a:ext cx="3609975" cy="28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069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-US" sz="2800" b="1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Functional Classification</a:t>
            </a:r>
            <a:r>
              <a:rPr lang="en-US"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: direction nerve impulse is traveling</a:t>
            </a:r>
            <a:br>
              <a:rPr lang="en-US"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28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453" name="Shape 453"/>
          <p:cNvGraphicFramePr/>
          <p:nvPr/>
        </p:nvGraphicFramePr>
        <p:xfrm>
          <a:off x="304800" y="20304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{D9993AAC-8A06-4B16-A46A-DE8DB477E82E}</a:tableStyleId>
              </a:tblPr>
              <a:tblGrid>
                <a:gridCol w="2844800"/>
                <a:gridCol w="2844800"/>
                <a:gridCol w="2844800"/>
              </a:tblGrid>
              <a:tr h="10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Sensory neurons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Motor neurons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Interneurons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carry impulses from sensory receptors to CNS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carry impulses from CNS to muscles &amp; glands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connect sensory &amp; motor neurons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</a:tr>
              <a:tr h="155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Vision, hearing, equilibrium, taste, smell, pain, pressure, heat</a:t>
                      </a: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0" marR="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50"/>
            <a:ext cx="9144000" cy="5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650" y="228600"/>
            <a:ext cx="7378699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069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AutoNum type="arabicPeriod" startAt="2"/>
            </a:pPr>
            <a:r>
              <a:rPr lang="en-US" sz="2800" b="1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Structural Classification</a:t>
            </a:r>
            <a:r>
              <a:rPr lang="en-US"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: # processes extending from cell body</a:t>
            </a:r>
            <a:br>
              <a:rPr lang="en-US"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28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464" name="Shape 464"/>
          <p:cNvGraphicFramePr/>
          <p:nvPr/>
        </p:nvGraphicFramePr>
        <p:xfrm>
          <a:off x="304800" y="20304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{D9993AAC-8A06-4B16-A46A-DE8DB477E82E}</a:tableStyleId>
              </a:tblPr>
              <a:tblGrid>
                <a:gridCol w="2844800"/>
                <a:gridCol w="2844800"/>
                <a:gridCol w="2844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800" b="1" i="0" u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Multipolar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800" b="1" i="0" u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Bipolar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800" b="1" i="0" u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Unipolar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 axon, several dendrites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 axon, 1 dendrite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 process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</a:tr>
              <a:tr h="118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Most common (99%)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Rare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Short with 2 branches (sensory, CNS)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118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Eg.  Motor neurons, interneurons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Eg. retina, nose, ear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Georgia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Eg. PNS ganglia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Shape 4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3837"/>
            <a:ext cx="9144000" cy="64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ctrTitle"/>
          </p:nvPr>
        </p:nvSpPr>
        <p:spPr>
          <a:xfrm>
            <a:off x="457200" y="2401886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Nerve Impulses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subTitle" idx="1"/>
          </p:nvPr>
        </p:nvSpPr>
        <p:spPr>
          <a:xfrm>
            <a:off x="457200" y="390048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l" rtl="0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Neuron Function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457200" y="2249486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2300" marR="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Irritability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ability to respond to stimulus &amp; convert to nerve impulse</a:t>
            </a:r>
          </a:p>
          <a:p>
            <a:pPr marL="622300" marR="0" lvl="0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Conductivity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transmit impulse to other neurons, muscles, or glands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Exciting a Neuron: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458200" cy="5430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Cell membrane at rest = </a:t>
            </a:r>
            <a:r>
              <a:rPr lang="en-US" sz="28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polarized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Na</a:t>
            </a:r>
            <a:r>
              <a:rPr lang="en-US" sz="2600" b="0" i="0" u="none" strike="noStrike" cap="none" baseline="300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+</a:t>
            </a: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outside cell, K</a:t>
            </a:r>
            <a:r>
              <a:rPr lang="en-US" sz="2600" b="0" i="0" u="none" strike="noStrike" cap="none" baseline="300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+</a:t>
            </a: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inside cell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Inside is (-) compared to outside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Stimulus → excited neuron (Na</a:t>
            </a:r>
            <a:r>
              <a:rPr lang="en-US" sz="2800" b="0" i="0" u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+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rushes in) → becomes </a:t>
            </a:r>
            <a:r>
              <a:rPr lang="en-US" sz="28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depolarized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Depolarization activates neuron to transmit an </a:t>
            </a:r>
            <a:r>
              <a:rPr lang="en-US" sz="28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action potential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(nerve impulse)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All-or-none response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Impulse conducts down </a:t>
            </a:r>
            <a:r>
              <a:rPr lang="en-US" sz="2600" b="0" i="0" u="sng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entire</a:t>
            </a: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axon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K+ diffuses out → </a:t>
            </a:r>
            <a:r>
              <a:rPr lang="en-US" sz="28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repolarization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of membrane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Na+/K+ ion concentrations restored by </a:t>
            </a:r>
            <a:r>
              <a:rPr lang="en-US" sz="28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sodium-potassium pump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(uses ATP)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Resting membrane potential (-70mV)</a:t>
            </a:r>
          </a:p>
        </p:txBody>
      </p:sp>
      <p:pic>
        <p:nvPicPr>
          <p:cNvPr id="493" name="Shape 49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954211"/>
            <a:ext cx="6159499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Gated Ion Channels (Na</a:t>
            </a:r>
            <a:r>
              <a:rPr lang="en-US" sz="4000" b="0" i="0" u="none" strike="noStrike" cap="none" baseline="30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and K</a:t>
            </a:r>
            <a:r>
              <a:rPr lang="en-US" sz="4000" b="0" i="0" u="none" strike="noStrike" cap="none" baseline="30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  <p:pic>
        <p:nvPicPr>
          <p:cNvPr id="499" name="Shape 49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175" y="2362200"/>
            <a:ext cx="9015412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1069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Depolarization</a:t>
            </a:r>
          </a:p>
        </p:txBody>
      </p:sp>
      <p:pic>
        <p:nvPicPr>
          <p:cNvPr id="505" name="Shape 5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828800"/>
            <a:ext cx="8534399" cy="47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" y="228600"/>
            <a:ext cx="8458200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Shape 5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687" y="422275"/>
            <a:ext cx="8556625" cy="601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8534399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Shape 520"/>
          <p:cNvPicPr preferRelativeResize="0"/>
          <p:nvPr/>
        </p:nvPicPr>
        <p:blipFill rotWithShape="1">
          <a:blip r:embed="rId3">
            <a:alphaModFix/>
          </a:blip>
          <a:srcRect b="27380"/>
          <a:stretch/>
        </p:blipFill>
        <p:spPr>
          <a:xfrm>
            <a:off x="304800" y="0"/>
            <a:ext cx="8534399" cy="46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304800" y="5029200"/>
            <a:ext cx="8534399" cy="154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Saltatory conduction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electrical signal jumps from node to node along myelinated axon (30x faster!)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Multiple Sclerosis (MS)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Autoimmune disease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Myelin sheaths destroyed → reduced to hardened lesions (scleroses)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Blindness, muscle weakness, speech disturbance, urinary incontinence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1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Treatment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interferons, glatiramer (hold off attacks)</a:t>
            </a:r>
          </a:p>
        </p:txBody>
      </p:sp>
      <p:pic>
        <p:nvPicPr>
          <p:cNvPr id="528" name="Shape 5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04800"/>
            <a:ext cx="6286499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Shape 5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990600"/>
            <a:ext cx="4391025" cy="286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Shape 5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228600"/>
            <a:ext cx="4286250" cy="407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9000" y="3962400"/>
            <a:ext cx="3962399" cy="26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4267199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1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Nerve Conduction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Action potential reaches axon terminal → vesicles release </a:t>
            </a:r>
            <a:r>
              <a:rPr lang="en-US" sz="25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neurotransmitters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(NT) into </a:t>
            </a:r>
            <a:r>
              <a:rPr lang="en-US" sz="25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synaptic cleft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NT diffuse across synapse → bind to receptors of next neuron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Transmission of a nerve impulse = </a:t>
            </a:r>
            <a:r>
              <a:rPr lang="en-US" sz="25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electrochemical event</a:t>
            </a:r>
          </a:p>
        </p:txBody>
      </p:sp>
      <p:pic>
        <p:nvPicPr>
          <p:cNvPr id="541" name="Shape 5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822325"/>
            <a:ext cx="4876799" cy="559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ctrTitle"/>
          </p:nvPr>
        </p:nvSpPr>
        <p:spPr>
          <a:xfrm>
            <a:off x="457200" y="2401886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Neuron Talk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subTitle" idx="1"/>
          </p:nvPr>
        </p:nvSpPr>
        <p:spPr>
          <a:xfrm>
            <a:off x="457200" y="390048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l" rtl="0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Neurotransmitters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457200" y="1411287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50+ identified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Excitatory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cause depolarization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Inhibitory</a:t>
            </a: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reduce ability to cause action potential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Eg. acetylcholine, serotonin, endorphins</a:t>
            </a:r>
          </a:p>
        </p:txBody>
      </p:sp>
      <p:pic>
        <p:nvPicPr>
          <p:cNvPr id="554" name="Shape 5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3505200"/>
            <a:ext cx="3371850" cy="290195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55" name="Shape 5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3352800"/>
            <a:ext cx="3362324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ctrTitle"/>
          </p:nvPr>
        </p:nvSpPr>
        <p:spPr>
          <a:xfrm>
            <a:off x="457200" y="2401886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Mouse Party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subTitle" idx="1"/>
          </p:nvPr>
        </p:nvSpPr>
        <p:spPr>
          <a:xfrm>
            <a:off x="457200" y="390048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" marR="0" lvl="0" indent="-507" algn="l" rtl="0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title"/>
          </p:nvPr>
        </p:nvSpPr>
        <p:spPr>
          <a:xfrm>
            <a:off x="457200" y="530225"/>
            <a:ext cx="8229600" cy="68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Neurotransmitters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152400" y="1366837"/>
            <a:ext cx="2895600" cy="492125"/>
          </a:xfrm>
          <a:prstGeom prst="rect">
            <a:avLst/>
          </a:prstGeom>
          <a:solidFill>
            <a:srgbClr val="5C92B5"/>
          </a:solidFill>
          <a:ln w="317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Neurotransmitter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3124200" y="1366837"/>
            <a:ext cx="2895600" cy="492125"/>
          </a:xfrm>
          <a:prstGeom prst="rect">
            <a:avLst/>
          </a:prstGeom>
          <a:solidFill>
            <a:srgbClr val="5C92B5"/>
          </a:solidFill>
          <a:ln w="317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Action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6096000" y="1366837"/>
            <a:ext cx="2819400" cy="492125"/>
          </a:xfrm>
          <a:prstGeom prst="rect">
            <a:avLst/>
          </a:prstGeom>
          <a:solidFill>
            <a:srgbClr val="5C92B5"/>
          </a:solidFill>
          <a:ln w="317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6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Affected by: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228600" y="1976436"/>
            <a:ext cx="2666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Acetylcholine</a:t>
            </a:r>
          </a:p>
        </p:txBody>
      </p:sp>
      <p:sp>
        <p:nvSpPr>
          <p:cNvPr id="571" name="Shape 571"/>
          <p:cNvSpPr txBox="1"/>
          <p:nvPr/>
        </p:nvSpPr>
        <p:spPr>
          <a:xfrm>
            <a:off x="3048000" y="1976436"/>
            <a:ext cx="28956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muscle contraction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6096000" y="1976436"/>
            <a:ext cx="2819400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botulism, curare (paralytic), nicotine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228600" y="2962275"/>
            <a:ext cx="2666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Dopamine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3048000" y="2962275"/>
            <a:ext cx="28956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“feeling good”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6096000" y="2962275"/>
            <a:ext cx="2819400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cocaine, amphetamines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228600" y="3957637"/>
            <a:ext cx="2666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Serotonin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2819400" y="3957637"/>
            <a:ext cx="3581399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sleep, appetite, nausea, mood, migraines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6096000" y="3957637"/>
            <a:ext cx="2819400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Prozac, LSD, ecstasy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228600" y="4953000"/>
            <a:ext cx="2666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Endorphins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3048000" y="4953000"/>
            <a:ext cx="28956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inhibit pain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6096000" y="4953000"/>
            <a:ext cx="28194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morphine, heroin, methadone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228600" y="5938837"/>
            <a:ext cx="2666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GABA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3048000" y="5938837"/>
            <a:ext cx="28956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main inhibitory NT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6096000" y="5938837"/>
            <a:ext cx="2819400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alcohol, Valium, barbiturates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Shape 5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6236" y="585787"/>
            <a:ext cx="5907086" cy="6113461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457200" y="1046162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Reflexes</a:t>
            </a:r>
          </a:p>
        </p:txBody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228600" y="2152650"/>
            <a:ext cx="8686800" cy="432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Rapid, predictable, involuntary responses to stimuli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Somatic Reflexes: stimulate skeletal muscles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Eg. jerking away hand from hot object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Autonomic Reflexes: regulate smooth muscles, heart, glands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Eg. salivation, digestion, blood pressure, sweating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476250"/>
            <a:ext cx="8534399" cy="5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Reflex Arc (neural pathway)</a:t>
            </a:r>
          </a:p>
        </p:txBody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457200" y="2249486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2300" marR="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Five elements:</a:t>
            </a:r>
          </a:p>
          <a:p>
            <a:pPr marL="622300" marR="0" lvl="0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Receptor – reacts to stimulus</a:t>
            </a:r>
          </a:p>
          <a:p>
            <a:pPr marL="622300" marR="0" lvl="0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Sensory neuron</a:t>
            </a:r>
          </a:p>
          <a:p>
            <a:pPr marL="622300" marR="0" lvl="0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CNS integration center</a:t>
            </a:r>
          </a:p>
          <a:p>
            <a:pPr marL="622300" marR="0" lvl="0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Motor neuron</a:t>
            </a:r>
          </a:p>
          <a:p>
            <a:pPr marL="622300" marR="0" lvl="0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Trebuchet MS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Effector organ – muscle or gland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Shape 60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0"/>
            <a:ext cx="8997950" cy="5583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Shape 6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381999" cy="1069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Reflex Activities</a:t>
            </a:r>
          </a:p>
        </p:txBody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4041774" cy="838199"/>
          </a:xfrm>
          <a:prstGeom prst="rect">
            <a:avLst/>
          </a:prstGeom>
          <a:solidFill>
            <a:srgbClr val="328E97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44450" marR="0" lvl="0" indent="-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Patellar (Knee-jerk) Reflex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4721225" y="1676400"/>
            <a:ext cx="4041774" cy="838199"/>
          </a:xfrm>
          <a:prstGeom prst="rect">
            <a:avLst/>
          </a:prstGeom>
          <a:solidFill>
            <a:srgbClr val="328E97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44450" marR="0" lvl="0" indent="-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Pupillary Reflex</a:t>
            </a:r>
          </a:p>
        </p:txBody>
      </p:sp>
      <p:pic>
        <p:nvPicPr>
          <p:cNvPr id="619" name="Shape 6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800350"/>
            <a:ext cx="3886200" cy="291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Shape 6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29175" y="3124200"/>
            <a:ext cx="3857624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381000" y="1489075"/>
            <a:ext cx="4041774" cy="873125"/>
          </a:xfrm>
          <a:prstGeom prst="rect">
            <a:avLst/>
          </a:prstGeom>
          <a:solidFill>
            <a:srgbClr val="328E97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44450" marR="0" lvl="0" indent="-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Patellar (Knee-jerk) Reflex</a:t>
            </a:r>
          </a:p>
        </p:txBody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4721225" y="1489075"/>
            <a:ext cx="4041774" cy="873125"/>
          </a:xfrm>
          <a:prstGeom prst="rect">
            <a:avLst/>
          </a:prstGeom>
          <a:solidFill>
            <a:srgbClr val="328E97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44450" marR="0" lvl="0" indent="-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Pupillary Reflex</a:t>
            </a:r>
          </a:p>
        </p:txBody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381000" y="2530475"/>
            <a:ext cx="4041774" cy="406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Stretch reflex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Tapping patellar ligament causes quadriceps to contract → knee extends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Help maintain muscle tone, posture, &amp; balance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4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8" name="Shape 628"/>
          <p:cNvSpPr txBox="1">
            <a:spLocks noGrp="1"/>
          </p:cNvSpPr>
          <p:nvPr>
            <p:ph type="body" idx="2"/>
          </p:nvPr>
        </p:nvSpPr>
        <p:spPr>
          <a:xfrm>
            <a:off x="4718050" y="2514600"/>
            <a:ext cx="4041774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Optic nerve → brain stem → muscles constrict pupil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Useful for checking brain stem function and drug use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4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6096000" cy="5735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Flexor (withdrawal) reflex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painful stimulus → withdrawal of threatened body part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Pin prick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None/>
            </a:pPr>
            <a:endParaRPr sz="26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Georgia"/>
              <a:buNone/>
            </a:pPr>
            <a:endParaRPr sz="26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Plantar reflex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draw object down sole of foot → curling of toes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1" i="0" u="sng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Babinski’s sign</a:t>
            </a: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: check to see if motor cortex or corticospinal tract is damaged</a:t>
            </a:r>
          </a:p>
        </p:txBody>
      </p:sp>
      <p:pic>
        <p:nvPicPr>
          <p:cNvPr id="634" name="Shape 6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228600"/>
            <a:ext cx="2590800" cy="172719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35" name="Shape 6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0" y="2286000"/>
            <a:ext cx="1838325" cy="221614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36" name="Shape 636"/>
          <p:cNvPicPr preferRelativeResize="0"/>
          <p:nvPr/>
        </p:nvPicPr>
        <p:blipFill rotWithShape="1">
          <a:blip r:embed="rId5">
            <a:alphaModFix/>
          </a:blip>
          <a:srcRect l="53538" t="11634" r="3733" b="5249"/>
          <a:stretch/>
        </p:blipFill>
        <p:spPr>
          <a:xfrm>
            <a:off x="6781800" y="4721225"/>
            <a:ext cx="1828800" cy="190817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Voluntary Reactions</a:t>
            </a:r>
          </a:p>
        </p:txBody>
      </p:sp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457200" y="1944686"/>
            <a:ext cx="8229600" cy="1179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More neurons and synapses are involved → longer response times</a:t>
            </a:r>
          </a:p>
        </p:txBody>
      </p:sp>
      <p:pic>
        <p:nvPicPr>
          <p:cNvPr id="643" name="Shape 6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200400"/>
            <a:ext cx="4484687" cy="2819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44" name="Shape 6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3200400"/>
            <a:ext cx="3276600" cy="282416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45" name="Shape 645"/>
          <p:cNvSpPr txBox="1"/>
          <p:nvPr/>
        </p:nvSpPr>
        <p:spPr>
          <a:xfrm>
            <a:off x="381000" y="6172200"/>
            <a:ext cx="4419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Reflex = Involuntary Reaction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5334000" y="6172200"/>
            <a:ext cx="32766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Voluntary Reaction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Cerebral Cortex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 matter</a:t>
            </a:r>
          </a:p>
          <a:p>
            <a:pPr marL="4381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“Executive suite” → conscious mind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7305"/>
          <a:stretch/>
        </p:blipFill>
        <p:spPr>
          <a:xfrm>
            <a:off x="1447800" y="2533650"/>
            <a:ext cx="600075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19050"/>
            <a:ext cx="8305799" cy="683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00200"/>
            <a:ext cx="9144000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Functions of the Major Lobes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1222</Words>
  <Application>Microsoft Office PowerPoint</Application>
  <PresentationFormat>On-screen Show (4:3)</PresentationFormat>
  <Paragraphs>231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Arial</vt:lpstr>
      <vt:lpstr>Calibri</vt:lpstr>
      <vt:lpstr>Georgia</vt:lpstr>
      <vt:lpstr>Noto Sans Symbols</vt:lpstr>
      <vt:lpstr>Trebuchet MS</vt:lpstr>
      <vt:lpstr>Urban</vt:lpstr>
      <vt:lpstr>1_Urban</vt:lpstr>
      <vt:lpstr>3_Urban</vt:lpstr>
      <vt:lpstr>2_Urban</vt:lpstr>
      <vt:lpstr>Module</vt:lpstr>
      <vt:lpstr>1_Module</vt:lpstr>
      <vt:lpstr>3_Module</vt:lpstr>
      <vt:lpstr>Human Brain</vt:lpstr>
      <vt:lpstr>4 Major Regions</vt:lpstr>
      <vt:lpstr>1. Cerebral Hemispheres (Cerebrum)</vt:lpstr>
      <vt:lpstr>PowerPoint Presentation</vt:lpstr>
      <vt:lpstr>PowerPoint Presentation</vt:lpstr>
      <vt:lpstr>PowerPoint Presentation</vt:lpstr>
      <vt:lpstr>Cerebral Cortex</vt:lpstr>
      <vt:lpstr>PowerPoint Presentation</vt:lpstr>
      <vt:lpstr>Functions of the Major Lobes</vt:lpstr>
      <vt:lpstr>PowerPoint Presentation</vt:lpstr>
      <vt:lpstr>2. Diencephalon (interbrain)</vt:lpstr>
      <vt:lpstr>Diencephalon</vt:lpstr>
      <vt:lpstr>PowerPoint Presentation</vt:lpstr>
      <vt:lpstr>3. Brain Stem</vt:lpstr>
      <vt:lpstr>Brain Stem</vt:lpstr>
      <vt:lpstr>PowerPoint Presentation</vt:lpstr>
      <vt:lpstr>4. Cerebellum</vt:lpstr>
      <vt:lpstr>Protection of CNS</vt:lpstr>
      <vt:lpstr>PowerPoint Presentation</vt:lpstr>
      <vt:lpstr>Meningitis</vt:lpstr>
      <vt:lpstr>Symptoms of Meningitis</vt:lpstr>
      <vt:lpstr>Treatment for Meningitis</vt:lpstr>
      <vt:lpstr>Blood-Brain Barrier: endothelial cells in capillaries prevent substances from crossing into brain</vt:lpstr>
      <vt:lpstr>The Nervous System</vt:lpstr>
      <vt:lpstr>Nervous System</vt:lpstr>
      <vt:lpstr>Basic Functions</vt:lpstr>
      <vt:lpstr>Organization</vt:lpstr>
      <vt:lpstr>Motor Division</vt:lpstr>
      <vt:lpstr>PowerPoint Presentation</vt:lpstr>
      <vt:lpstr>Nervous Tissue</vt:lpstr>
      <vt:lpstr>PowerPoint Presentation</vt:lpstr>
      <vt:lpstr>Nervous Tissue</vt:lpstr>
      <vt:lpstr>PowerPoint Presentation</vt:lpstr>
      <vt:lpstr>PowerPoint Presentation</vt:lpstr>
      <vt:lpstr>PowerPoint Presentation</vt:lpstr>
      <vt:lpstr>ItIt’It’s a Mad, Mad, Mad Neuron</vt:lpstr>
      <vt:lpstr>Classification of Neurons</vt:lpstr>
      <vt:lpstr>Functional Classification: direction nerve impulse is traveling </vt:lpstr>
      <vt:lpstr>PowerPoint Presentation</vt:lpstr>
      <vt:lpstr>Structural Classification: # processes extending from cell body </vt:lpstr>
      <vt:lpstr>PowerPoint Presentation</vt:lpstr>
      <vt:lpstr>Nerve Impulses</vt:lpstr>
      <vt:lpstr>Neuron Function</vt:lpstr>
      <vt:lpstr>Exciting a Neuron:</vt:lpstr>
      <vt:lpstr>Resting membrane potential (-70mV)</vt:lpstr>
      <vt:lpstr>Gated Ion Channels (Na+ and K+)</vt:lpstr>
      <vt:lpstr>Depolarization</vt:lpstr>
      <vt:lpstr>PowerPoint Presentation</vt:lpstr>
      <vt:lpstr>PowerPoint Presentation</vt:lpstr>
      <vt:lpstr>PowerPoint Presentation</vt:lpstr>
      <vt:lpstr>Multiple Sclerosis (MS)</vt:lpstr>
      <vt:lpstr>PowerPoint Presentation</vt:lpstr>
      <vt:lpstr>PowerPoint Presentation</vt:lpstr>
      <vt:lpstr>Neuron Talk</vt:lpstr>
      <vt:lpstr>Neurotransmitters</vt:lpstr>
      <vt:lpstr>Mouse Party</vt:lpstr>
      <vt:lpstr>Neurotransmitters</vt:lpstr>
      <vt:lpstr>PowerPoint Presentation</vt:lpstr>
      <vt:lpstr>Reflexes</vt:lpstr>
      <vt:lpstr>Reflex Arc (neural pathway)</vt:lpstr>
      <vt:lpstr>PowerPoint Presentation</vt:lpstr>
      <vt:lpstr>PowerPoint Presentation</vt:lpstr>
      <vt:lpstr>Reflex Activities</vt:lpstr>
      <vt:lpstr>PowerPoint Presentation</vt:lpstr>
      <vt:lpstr>PowerPoint Presentation</vt:lpstr>
      <vt:lpstr>Voluntary Reactions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Brain</dc:title>
  <dc:creator>Shust, Haley M.</dc:creator>
  <cp:lastModifiedBy>Shust, Haley M.</cp:lastModifiedBy>
  <cp:revision>1</cp:revision>
  <dcterms:modified xsi:type="dcterms:W3CDTF">2016-02-09T16:29:01Z</dcterms:modified>
</cp:coreProperties>
</file>