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24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471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63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4668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9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2663825" y="-6350"/>
            <a:ext cx="6486524" cy="6870700"/>
            <a:chOff x="2663825" y="-6350"/>
            <a:chExt cx="6486524" cy="6870700"/>
          </a:xfrm>
        </p:grpSpPr>
        <p:pic>
          <p:nvPicPr>
            <p:cNvPr id="64" name="Shape 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3825" y="-6350"/>
              <a:ext cx="6486524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Shape 65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" name="Shape 66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7" name="Shape 6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1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Relationship Id="rId5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3359150" y="530225"/>
            <a:ext cx="5529261" cy="2878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SYSTEM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447800"/>
            <a:ext cx="4419599" cy="33147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22236"/>
            <a:ext cx="5510211" cy="65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MECHANICS OF BREATHING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Inspiration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air flowing into lungs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Expiration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air leaving lungs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Muscles: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Diaphragm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dome-shaped muscle separating thoracic and abdominal cavities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intercostals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pulls ribs to elevate rib cage → inspiratory muscles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Internal intercostals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depresses rib cage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457200"/>
            <a:ext cx="3521074" cy="838199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Inspiration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178300" y="457200"/>
            <a:ext cx="3521074" cy="838199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Expiration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447800"/>
            <a:ext cx="352107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Diaphragm contracts &amp; flattens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intercostals lifts rib cage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Lungs stretched to larger size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Air pressure inside lungs decrease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Air sucked into lungs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178300" y="1447800"/>
            <a:ext cx="352107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Inspiratory muscles relax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Rib cage descends, lungs recoil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5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Gases forced out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INSPIRATION VS. EXPIRATION</a:t>
            </a:r>
          </a:p>
        </p:txBody>
      </p:sp>
      <p:pic>
        <p:nvPicPr>
          <p:cNvPr id="157" name="Shape 15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057400"/>
            <a:ext cx="7239000" cy="386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CAPACITY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Factors that affect capacity: size, age, sex, physical condition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22221" l="14139" r="13131" t="26796"/>
          <a:stretch/>
        </p:blipFill>
        <p:spPr>
          <a:xfrm>
            <a:off x="457200" y="2590800"/>
            <a:ext cx="7315200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04800" y="457200"/>
            <a:ext cx="7619999" cy="599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Vital Capacity (VC)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total exchangeable air</a:t>
            </a:r>
          </a:p>
          <a:p>
            <a:pPr indent="-228600" lvl="1" marL="5207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VC = TV + IRV + ERV</a:t>
            </a:r>
          </a:p>
          <a:p>
            <a:pPr indent="-228600" lvl="1" marL="5207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Tidal Volume (TV)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amount of air in/out during normal breath (~500ml)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Inspiratory Reserve Volume (IRV)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forced in air over tidal volume (~3100)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Expiratory Reserve Volume (ERV)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air forcibly exhaled (~1200)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Residual Volume (RV)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air still left in lungs (~1200)</a:t>
            </a:r>
          </a:p>
          <a:p>
            <a:pPr indent="-238125" lvl="2" marL="7588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gas exchange to continue between breaths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SPIROMETER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Used to measure respiratory capacities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570287"/>
            <a:ext cx="3505200" cy="29829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2282825"/>
            <a:ext cx="2743199" cy="22129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3505200"/>
            <a:ext cx="2589212" cy="30210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12725" y="-6350"/>
            <a:ext cx="7492999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GAS TRANSPORT IN BLOOD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798850"/>
            <a:ext cx="7467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attaches to hemoglobin molecules inside RBC’s</a:t>
            </a: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None/>
            </a:pPr>
            <a:r>
              <a:t/>
            </a:r>
            <a:endParaRPr b="0" i="0" sz="2400" u="sng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7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Hemoglobin</a:t>
            </a:r>
            <a:r>
              <a:rPr b="0" i="0" lang="en-US" sz="27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respiratory pigment, contains 4 </a:t>
            </a:r>
            <a:r>
              <a:rPr b="0" i="1" lang="en-US" sz="27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heme</a:t>
            </a:r>
            <a:r>
              <a:rPr b="0" i="0" lang="en-US" sz="27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groups with </a:t>
            </a:r>
            <a:r>
              <a:rPr b="0" i="0" lang="en-US" sz="270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iron (Fe)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6745" l="0" r="0" t="0"/>
          <a:stretch/>
        </p:blipFill>
        <p:spPr>
          <a:xfrm>
            <a:off x="1752600" y="1905000"/>
            <a:ext cx="4800600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212725" y="-6350"/>
            <a:ext cx="7492999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GAS TRANSPORT IN BLOOD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04800" y="1295400"/>
            <a:ext cx="4876799" cy="4840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</a:t>
            </a: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Transported as bicarbonate ions (70%)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Bound to hemoglobin (23%)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Dissolved in plasma (7%)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219200"/>
            <a:ext cx="37972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65100" y="311150"/>
            <a:ext cx="8759824" cy="6588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42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OF RESPIRATION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76200" y="1358900"/>
            <a:ext cx="4343400" cy="5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0837" lvl="0" marL="350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center</a:t>
            </a:r>
            <a:r>
              <a:rPr b="1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</a:t>
            </a:r>
            <a:r>
              <a:rPr b="1" i="0" lang="en-US" sz="260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medulla oblongata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Responds to </a:t>
            </a:r>
            <a:r>
              <a:rPr b="0" i="1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 changes in blood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 CO</a:t>
            </a:r>
            <a:r>
              <a:rPr b="0" baseline="-2500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→ carbonic acid forms → lowers pH</a:t>
            </a:r>
          </a:p>
          <a:p>
            <a:pPr indent="-350837" lvl="0" marL="35083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b="0" baseline="-2500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sensors in the aorta and carotid arteries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524000"/>
            <a:ext cx="4419599" cy="455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162" y="1981200"/>
            <a:ext cx="5888037" cy="46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212725" y="-6350"/>
            <a:ext cx="7492999" cy="9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SYSTEM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990600"/>
            <a:ext cx="7239000" cy="514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2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</a:t>
            </a:r>
            <a:r>
              <a:rPr b="1" i="0" lang="en-US" sz="280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supply O</a:t>
            </a:r>
            <a:r>
              <a:rPr b="0" baseline="-2500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the blood and remove CO</a:t>
            </a:r>
            <a:r>
              <a:rPr b="0" baseline="-2500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225425" y="231775"/>
            <a:ext cx="7480299" cy="12366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OBSTRUCTIVE PULMONARY DISEASE (COPD)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9725"/>
            <a:ext cx="76199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Group of lung diseases → blocks airflow and makes breathing difficult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Emphysema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(lose elasticity of lung tissue) &amp; </a:t>
            </a: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bronchitis</a:t>
            </a:r>
            <a:r>
              <a:rPr b="0" i="0" lang="en-US" sz="260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(excess mucus)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Features: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History of smoking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Labored breathing (wheezing, shortness of breath)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Coughing &amp; frequent pulmonary infections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Hypoxic (inadequate O</a:t>
            </a:r>
            <a:r>
              <a:rPr b="0" baseline="-2500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delivery – bluish skin)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7623174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95261" y="317500"/>
            <a:ext cx="7510462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EMPHYSEMA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3048000"/>
            <a:ext cx="4381500" cy="35052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95275"/>
            <a:ext cx="4343400" cy="24479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2362200"/>
            <a:ext cx="348615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212725" y="1365250"/>
            <a:ext cx="7492999" cy="1158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LUNG CANCER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2819400"/>
            <a:ext cx="73913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Uncontrolled growth of abnormal cells in lungs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#1 cause of cancer deaths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Leading cause = </a:t>
            </a:r>
            <a:r>
              <a:rPr b="0" i="0" lang="en-US" sz="260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SMOKING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Low survival rate (avg. 9 mths after diagnosis)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Contributes to atherosclerosis, heart disease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Treatment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remove diseased lobes, radiation, chemotherapy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04800"/>
            <a:ext cx="2844800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04800"/>
            <a:ext cx="4419599" cy="30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733800"/>
            <a:ext cx="3632199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3733800"/>
            <a:ext cx="3427412" cy="26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38150" y="298450"/>
            <a:ext cx="8029575" cy="11588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DISORDERS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81000" y="1524000"/>
            <a:ext cx="7696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Asthma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inflamed, hypersensitive bronchial passages that respond to irritants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Bronchitis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bronchi swollen and clogged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Pneumonia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inflammation of lung caused by infection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Tuberculosis (TB)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infectious disease caused by </a:t>
            </a:r>
            <a:r>
              <a:rPr b="0" i="1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M. tuberculosis 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bacterium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38150" y="347662"/>
            <a:ext cx="8029575" cy="7254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ANATOMY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1295400"/>
            <a:ext cx="81533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Nose/mouth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filtered, warmed, humidified</a:t>
            </a:r>
          </a:p>
          <a:p>
            <a:pPr indent="-228600" lvl="1" marL="520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Mucus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traps bacteria &amp; foreign debris</a:t>
            </a:r>
          </a:p>
          <a:p>
            <a:pPr indent="-228600" lvl="1" marL="520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Cilia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sweep mucus toward throat  → digested by stomach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Pharynx</a:t>
            </a:r>
            <a:r>
              <a:rPr b="1" i="0" lang="en-US" sz="2600" u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throat (passage for food/air)</a:t>
            </a:r>
          </a:p>
          <a:p>
            <a:pPr indent="-228600" lvl="1" marL="520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Tonsils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clusters of lymphatic tissue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Larynx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contains vocal cords</a:t>
            </a:r>
          </a:p>
          <a:p>
            <a:pPr indent="-228600" lvl="1" marL="520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Epiglottis</a:t>
            </a:r>
            <a:r>
              <a:rPr b="0" i="0" lang="en-US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covers larynx when liquids/food swallowed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Trachea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windpipe; lined with cartilage (C-shaped)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Bronchi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branches to lungs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Bronchioles</a:t>
            </a:r>
            <a:r>
              <a:rPr b="1" i="0" lang="en-US" sz="2600" u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smaller branches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1" i="0" lang="en-US" sz="2600" u="non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Lungs → </a:t>
            </a:r>
            <a:r>
              <a:rPr b="1" i="0" lang="en-US" sz="26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Alveoli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air sacs for gas exchange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04800"/>
            <a:ext cx="73659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0"/>
            <a:ext cx="7150099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PHARYNX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VOCAL CORDS</a:t>
            </a:r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30450"/>
            <a:ext cx="7239000" cy="340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12725" y="317500"/>
            <a:ext cx="7492999" cy="9080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LUNGS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65250"/>
            <a:ext cx="7737474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ALVEOLI</a:t>
            </a:r>
          </a:p>
        </p:txBody>
      </p:sp>
      <p:pic>
        <p:nvPicPr>
          <p:cNvPr id="126" name="Shape 1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133600"/>
            <a:ext cx="452596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457200"/>
            <a:ext cx="3228975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0"/>
            <a:ext cx="79883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