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0E9E0-CDF6-4C94-AFE7-0AA549A12F4A}" type="datetimeFigureOut">
              <a:rPr lang="en-US" smtClean="0"/>
              <a:pPr/>
              <a:t>9/2/15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25C636-176E-4838-9138-311446415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371600"/>
            <a:ext cx="8229600" cy="182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Unit 2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352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Biochemistry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Who’s excited?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038600" cy="49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04560"/>
          </a:xfrm>
        </p:spPr>
        <p:txBody>
          <a:bodyPr>
            <a:normAutofit/>
          </a:bodyPr>
          <a:lstStyle/>
          <a:p>
            <a:pPr marL="1042416" lvl="1" indent="-457200">
              <a:buNone/>
            </a:pPr>
            <a:r>
              <a:rPr lang="en-US" dirty="0" smtClean="0"/>
              <a:t>3. Enzymes are unchanged during the reaction, so they are </a:t>
            </a:r>
            <a:r>
              <a:rPr lang="en-US" u="sng" dirty="0" smtClean="0"/>
              <a:t>reusable</a:t>
            </a:r>
            <a:r>
              <a:rPr lang="en-US" dirty="0" smtClean="0"/>
              <a:t>.</a:t>
            </a:r>
            <a:endParaRPr lang="en-US" sz="2400" dirty="0" smtClean="0"/>
          </a:p>
          <a:p>
            <a:pPr marL="1042416" lvl="1" indent="-457200">
              <a:buNone/>
            </a:pPr>
            <a:r>
              <a:rPr lang="en-US" dirty="0" smtClean="0"/>
              <a:t>4. Enzymes work at their optimum rate in only some conditions. Changes in </a:t>
            </a:r>
            <a:r>
              <a:rPr lang="en-US" u="sng" dirty="0" smtClean="0"/>
              <a:t>pH, temperature and salinity</a:t>
            </a:r>
            <a:r>
              <a:rPr lang="en-US" dirty="0" smtClean="0"/>
              <a:t> can </a:t>
            </a:r>
            <a:r>
              <a:rPr lang="en-US" u="sng" dirty="0" smtClean="0"/>
              <a:t>denature </a:t>
            </a:r>
            <a:r>
              <a:rPr lang="en-US" dirty="0" smtClean="0"/>
              <a:t>the enzyme or change its shape.</a:t>
            </a:r>
            <a:r>
              <a:rPr lang="en-US" u="sng" dirty="0" smtClean="0"/>
              <a:t> Now the substrates don’t fit and the reaction doesn’t occur.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http://www.biologycorner.com/resources/enzyme_labelm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43200"/>
            <a:ext cx="53578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naturation.gif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68630" cy="236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 The reaction rate of enzymes is highest in the optimum conditions of each unique organism (thermal vent bacteria, penguins, cacti). C</a:t>
            </a:r>
            <a:r>
              <a:rPr lang="en-US" u="sng" dirty="0" smtClean="0"/>
              <a:t>hanges in the optimum conditions can</a:t>
            </a:r>
            <a:r>
              <a:rPr lang="en-US" dirty="0" smtClean="0"/>
              <a:t> cause the enzymes to denature which can </a:t>
            </a:r>
            <a:r>
              <a:rPr lang="en-US" u="sng" dirty="0" smtClean="0"/>
              <a:t>lead to death. </a:t>
            </a:r>
            <a:r>
              <a:rPr lang="en-US" dirty="0" smtClean="0"/>
              <a:t>Organisms and their cells have mechanisms to help minimize changes in temperature, pH and salinity.</a:t>
            </a:r>
            <a:endParaRPr lang="en-US" sz="2400" dirty="0" smtClean="0"/>
          </a:p>
          <a:p>
            <a:pPr lvl="1"/>
            <a:r>
              <a:rPr lang="en-US" u="sng" dirty="0" smtClean="0"/>
              <a:t>Buffers help balance or regulate the pH within cells. </a:t>
            </a:r>
            <a:endParaRPr lang="en-US" dirty="0" smtClean="0"/>
          </a:p>
          <a:p>
            <a:pPr lvl="1"/>
            <a:r>
              <a:rPr lang="en-US" dirty="0" smtClean="0"/>
              <a:t>pH is a scale to measure if a solution is an acid or a base. The value of 7 is neutral, below 7 are called </a:t>
            </a:r>
            <a:r>
              <a:rPr lang="en-US" u="sng" dirty="0" smtClean="0"/>
              <a:t>acids</a:t>
            </a:r>
            <a:r>
              <a:rPr lang="en-US" dirty="0" smtClean="0"/>
              <a:t> above 7 are called </a:t>
            </a:r>
            <a:r>
              <a:rPr lang="en-US" u="sng" dirty="0" smtClean="0"/>
              <a:t>bases.</a:t>
            </a:r>
            <a:endParaRPr lang="en-US" sz="2000" dirty="0" smtClean="0"/>
          </a:p>
          <a:p>
            <a:pPr lvl="1"/>
            <a:r>
              <a:rPr lang="en-US" dirty="0" smtClean="0"/>
              <a:t>Buffers can respond to changes in pH to help maintain homeostasis to prevent enzymes from becoming denatured. 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bbc.co.uk/bitesize/standard/chemistry/images/yea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8552584" cy="447992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925614" cy="2790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Warm Up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0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775960"/>
          </a:xfrm>
        </p:spPr>
        <p:txBody>
          <a:bodyPr/>
          <a:lstStyle/>
          <a:p>
            <a:pPr lvl="0"/>
            <a:r>
              <a:rPr lang="en-US" dirty="0" smtClean="0"/>
              <a:t>Macromolecules (</a:t>
            </a:r>
            <a:r>
              <a:rPr lang="en-US" u="sng" dirty="0" smtClean="0"/>
              <a:t>or polymers</a:t>
            </a:r>
            <a:r>
              <a:rPr lang="en-US" dirty="0" smtClean="0"/>
              <a:t>) are made of </a:t>
            </a:r>
            <a:r>
              <a:rPr lang="en-US" u="sng" dirty="0" smtClean="0"/>
              <a:t>small repeating units called monomers</a:t>
            </a:r>
            <a:r>
              <a:rPr lang="en-US" dirty="0" smtClean="0"/>
              <a:t> (aka subunits). Your body needs these molecules to perform functions. Your source of these is the food you eat. It is possible to use chemistry to perform </a:t>
            </a:r>
            <a:r>
              <a:rPr lang="en-US" u="sng" dirty="0" smtClean="0"/>
              <a:t>indicator tests </a:t>
            </a:r>
            <a:r>
              <a:rPr lang="en-US" dirty="0" smtClean="0"/>
              <a:t>to see if these macromolecules are found in a sample.</a:t>
            </a:r>
          </a:p>
          <a:p>
            <a:endParaRPr lang="en-US" dirty="0"/>
          </a:p>
        </p:txBody>
      </p:sp>
      <p:pic>
        <p:nvPicPr>
          <p:cNvPr id="3074" name="Picture 2" descr="http://1.bp.blogspot.com/-GNp0SJ3TozY/TtiKsM9j33I/AAAAAAAAAJY/MhkWkF8J9P4/s1600/molec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81400"/>
            <a:ext cx="4155932" cy="2819400"/>
          </a:xfrm>
          <a:prstGeom prst="rect">
            <a:avLst/>
          </a:prstGeom>
          <a:noFill/>
        </p:spPr>
      </p:pic>
      <p:pic>
        <p:nvPicPr>
          <p:cNvPr id="14338" name="Picture 2" descr="http://emp.byui.edu/wellerg/The%20Cell%20Lab/Images/Human%20Cheek%20Ce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657600"/>
            <a:ext cx="2381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8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08076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Carbohydrates are atoms of </a:t>
            </a:r>
            <a:r>
              <a:rPr lang="en-US" u="sng" dirty="0" smtClean="0"/>
              <a:t>C, H, O</a:t>
            </a:r>
            <a:r>
              <a:rPr lang="en-US" dirty="0" smtClean="0"/>
              <a:t> arranged into a polygon monomer called a </a:t>
            </a:r>
            <a:r>
              <a:rPr lang="en-US" u="sng" dirty="0" smtClean="0"/>
              <a:t>monosaccharide</a:t>
            </a:r>
            <a:r>
              <a:rPr lang="en-US" dirty="0" smtClean="0"/>
              <a:t>. </a:t>
            </a:r>
            <a:endParaRPr lang="en-US" sz="2400" dirty="0" smtClean="0"/>
          </a:p>
          <a:p>
            <a:pPr lvl="2"/>
            <a:r>
              <a:rPr lang="en-US" sz="2400" dirty="0" smtClean="0"/>
              <a:t>Examples of small </a:t>
            </a:r>
            <a:r>
              <a:rPr lang="en-US" sz="2400" dirty="0" err="1" smtClean="0"/>
              <a:t>carbs</a:t>
            </a:r>
            <a:r>
              <a:rPr lang="en-US" sz="2400" dirty="0" smtClean="0"/>
              <a:t> are </a:t>
            </a:r>
            <a:r>
              <a:rPr lang="en-US" sz="2400" u="sng" dirty="0" smtClean="0"/>
              <a:t>glucose and sucrose</a:t>
            </a:r>
            <a:r>
              <a:rPr lang="en-US" sz="2400" dirty="0" smtClean="0"/>
              <a:t>. These are </a:t>
            </a:r>
            <a:r>
              <a:rPr lang="en-US" sz="2400" u="sng" dirty="0" smtClean="0"/>
              <a:t>quick energy sources </a:t>
            </a:r>
            <a:r>
              <a:rPr lang="en-US" sz="2400" dirty="0" smtClean="0"/>
              <a:t>for your cells.</a:t>
            </a:r>
            <a:endParaRPr lang="en-US" sz="2000" dirty="0" smtClean="0"/>
          </a:p>
          <a:p>
            <a:pPr lvl="2"/>
            <a:r>
              <a:rPr lang="en-US" dirty="0" smtClean="0"/>
              <a:t>Examples of large </a:t>
            </a:r>
            <a:r>
              <a:rPr lang="en-US" dirty="0" err="1" smtClean="0"/>
              <a:t>carbs</a:t>
            </a:r>
            <a:r>
              <a:rPr lang="en-US" dirty="0" smtClean="0"/>
              <a:t> are </a:t>
            </a:r>
            <a:r>
              <a:rPr lang="en-US" u="sng" dirty="0" smtClean="0"/>
              <a:t>starch and glycogen</a:t>
            </a:r>
            <a:r>
              <a:rPr lang="en-US" dirty="0" smtClean="0"/>
              <a:t>. </a:t>
            </a:r>
            <a:r>
              <a:rPr lang="en-US" u="sng" dirty="0" smtClean="0"/>
              <a:t>These are longer energy because they are bigger</a:t>
            </a:r>
            <a:r>
              <a:rPr lang="en-US" dirty="0" smtClean="0"/>
              <a:t>. </a:t>
            </a:r>
            <a:r>
              <a:rPr lang="en-US" sz="800" dirty="0" smtClean="0"/>
              <a:t> </a:t>
            </a:r>
            <a:endParaRPr lang="en-US" sz="2400" dirty="0" smtClean="0"/>
          </a:p>
          <a:p>
            <a:pPr lvl="2"/>
            <a:r>
              <a:rPr lang="en-US" sz="2400" dirty="0" smtClean="0"/>
              <a:t>Plants have a special </a:t>
            </a:r>
            <a:r>
              <a:rPr lang="en-US" sz="2400" dirty="0" err="1" smtClean="0"/>
              <a:t>carb</a:t>
            </a:r>
            <a:r>
              <a:rPr lang="en-US" sz="2400" dirty="0" smtClean="0"/>
              <a:t> called </a:t>
            </a:r>
            <a:r>
              <a:rPr lang="en-US" sz="2400" u="sng" dirty="0" smtClean="0"/>
              <a:t>cellulose</a:t>
            </a:r>
            <a:r>
              <a:rPr lang="en-US" sz="2400" dirty="0" smtClean="0"/>
              <a:t>. This big </a:t>
            </a:r>
            <a:r>
              <a:rPr lang="en-US" sz="2400" dirty="0" err="1" smtClean="0"/>
              <a:t>carb</a:t>
            </a:r>
            <a:r>
              <a:rPr lang="en-US" sz="2400" dirty="0" smtClean="0"/>
              <a:t> provides </a:t>
            </a:r>
            <a:r>
              <a:rPr lang="en-US" sz="2400" u="sng" dirty="0" smtClean="0"/>
              <a:t>support for plants as part of their cell wall</a:t>
            </a:r>
            <a:r>
              <a:rPr lang="en-US" sz="2400" dirty="0" smtClean="0"/>
              <a:t>. </a:t>
            </a:r>
            <a:endParaRPr lang="en-US" sz="2000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2400" u="sng" dirty="0" smtClean="0"/>
          </a:p>
          <a:p>
            <a:pPr lvl="2"/>
            <a:r>
              <a:rPr lang="en-US" sz="2400" u="sng" dirty="0" smtClean="0"/>
              <a:t>Benedict </a:t>
            </a:r>
            <a:r>
              <a:rPr lang="en-US" sz="2400" dirty="0" smtClean="0"/>
              <a:t>is a chemical that indicates if </a:t>
            </a:r>
            <a:r>
              <a:rPr lang="en-US" sz="2400" u="sng" dirty="0" smtClean="0"/>
              <a:t>glucose</a:t>
            </a:r>
            <a:r>
              <a:rPr lang="en-US" sz="2400" dirty="0" smtClean="0"/>
              <a:t> is present by turning from </a:t>
            </a:r>
            <a:r>
              <a:rPr lang="en-US" sz="2400" u="sng" dirty="0" smtClean="0"/>
              <a:t>blue to orange </a:t>
            </a:r>
            <a:r>
              <a:rPr lang="en-US" sz="2400" dirty="0" smtClean="0"/>
              <a:t>if </a:t>
            </a:r>
            <a:r>
              <a:rPr lang="en-US" sz="2400" dirty="0" smtClean="0"/>
              <a:t>boiled</a:t>
            </a:r>
          </a:p>
          <a:p>
            <a:pPr lvl="2"/>
            <a:r>
              <a:rPr lang="en-US" sz="2400" u="sng" dirty="0" smtClean="0"/>
              <a:t>Iodine </a:t>
            </a:r>
            <a:r>
              <a:rPr lang="en-US" sz="2400" dirty="0" smtClean="0"/>
              <a:t>indicates if </a:t>
            </a:r>
            <a:r>
              <a:rPr lang="en-US" sz="2400" u="sng" dirty="0" smtClean="0"/>
              <a:t>starch </a:t>
            </a:r>
            <a:r>
              <a:rPr lang="en-US" sz="2400" dirty="0" smtClean="0"/>
              <a:t>is present</a:t>
            </a:r>
            <a:r>
              <a:rPr lang="en-US" sz="2400" u="sng" dirty="0" smtClean="0"/>
              <a:t> </a:t>
            </a:r>
            <a:r>
              <a:rPr lang="en-US" sz="2400" dirty="0" smtClean="0"/>
              <a:t>by turning from yellow/orange to blue/black.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http://2.bp.blogspot.com/_2Ae3LXb0OwE/TKpF1RkDlCI/AAAAAAAAAAw/UOuuVgzr5q0/s1600/1feb23.gif"/>
          <p:cNvPicPr/>
          <p:nvPr/>
        </p:nvPicPr>
        <p:blipFill>
          <a:blip r:embed="rId2"/>
          <a:srcRect b="46667"/>
          <a:stretch>
            <a:fillRect/>
          </a:stretch>
        </p:blipFill>
        <p:spPr bwMode="auto">
          <a:xfrm>
            <a:off x="304800" y="3352800"/>
            <a:ext cx="3657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2.bp.blogspot.com/_2Ae3LXb0OwE/TKpF1RkDlCI/AAAAAAAAAAw/UOuuVgzr5q0/s1600/1feb23.gif"/>
          <p:cNvPicPr/>
          <p:nvPr/>
        </p:nvPicPr>
        <p:blipFill>
          <a:blip r:embed="rId2"/>
          <a:srcRect t="53333"/>
          <a:stretch>
            <a:fillRect/>
          </a:stretch>
        </p:blipFill>
        <p:spPr bwMode="auto">
          <a:xfrm>
            <a:off x="4800600" y="3352800"/>
            <a:ext cx="3581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03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655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Lipids are atoms of </a:t>
            </a:r>
            <a:r>
              <a:rPr lang="en-US" sz="2400" u="sng" dirty="0" smtClean="0"/>
              <a:t>C, H, O </a:t>
            </a:r>
            <a:r>
              <a:rPr lang="en-US" sz="2400" dirty="0" smtClean="0"/>
              <a:t>arranged into </a:t>
            </a:r>
            <a:r>
              <a:rPr lang="en-US" sz="2400" dirty="0" smtClean="0"/>
              <a:t>a monomer </a:t>
            </a:r>
            <a:r>
              <a:rPr lang="en-US" sz="2400" dirty="0" smtClean="0"/>
              <a:t>called a triglyceride.  Lipids have long tails called fatty acids. These can be saturated or unsaturated. </a:t>
            </a:r>
            <a:r>
              <a:rPr lang="en-US" sz="2400" u="sng" dirty="0"/>
              <a:t>S</a:t>
            </a:r>
            <a:r>
              <a:rPr lang="en-US" sz="2400" u="sng" dirty="0" smtClean="0"/>
              <a:t>aturated</a:t>
            </a:r>
            <a:r>
              <a:rPr lang="en-US" sz="2400" dirty="0" smtClean="0"/>
              <a:t> </a:t>
            </a:r>
            <a:r>
              <a:rPr lang="en-US" sz="2400" dirty="0" smtClean="0"/>
              <a:t>fatty acids form kinks and are </a:t>
            </a:r>
            <a:r>
              <a:rPr lang="en-US" sz="2400" u="sng" dirty="0" smtClean="0"/>
              <a:t>liquid </a:t>
            </a:r>
            <a:r>
              <a:rPr lang="en-US" sz="2400" dirty="0" smtClean="0"/>
              <a:t>at room temperature like plant oils. </a:t>
            </a:r>
            <a:r>
              <a:rPr lang="en-US" sz="2400" u="sng" dirty="0" smtClean="0"/>
              <a:t>Uns</a:t>
            </a:r>
            <a:r>
              <a:rPr lang="en-US" sz="2400" u="sng" dirty="0" smtClean="0"/>
              <a:t>aturated</a:t>
            </a:r>
            <a:r>
              <a:rPr lang="en-US" sz="2400" dirty="0" smtClean="0"/>
              <a:t> </a:t>
            </a:r>
            <a:r>
              <a:rPr lang="en-US" sz="2400" dirty="0" smtClean="0"/>
              <a:t>fatty </a:t>
            </a:r>
            <a:r>
              <a:rPr lang="en-US" sz="2400" dirty="0"/>
              <a:t>acids form </a:t>
            </a:r>
            <a:r>
              <a:rPr lang="en-US" sz="2400" dirty="0" smtClean="0"/>
              <a:t>NO kinks </a:t>
            </a:r>
            <a:r>
              <a:rPr lang="en-US" sz="2400" dirty="0"/>
              <a:t>and are </a:t>
            </a:r>
            <a:r>
              <a:rPr lang="en-US" sz="2400" u="sng" dirty="0" smtClean="0"/>
              <a:t>solid </a:t>
            </a:r>
            <a:r>
              <a:rPr lang="en-US" sz="2400" dirty="0" smtClean="0"/>
              <a:t>at </a:t>
            </a:r>
            <a:r>
              <a:rPr lang="en-US" sz="2400" dirty="0"/>
              <a:t>room temperature like </a:t>
            </a:r>
            <a:r>
              <a:rPr lang="en-US" sz="2400" dirty="0" smtClean="0"/>
              <a:t>animal fats.  </a:t>
            </a:r>
            <a:r>
              <a:rPr lang="en-US" sz="2400" dirty="0"/>
              <a:t> </a:t>
            </a:r>
            <a:endParaRPr lang="en-US" sz="2400" dirty="0" smtClean="0"/>
          </a:p>
          <a:p>
            <a:pPr lvl="2"/>
            <a:r>
              <a:rPr lang="en-US" sz="2400" dirty="0" smtClean="0"/>
              <a:t>Lipids are important sources of </a:t>
            </a:r>
            <a:r>
              <a:rPr lang="en-US" sz="2400" u="sng" dirty="0" smtClean="0"/>
              <a:t>long-term energy</a:t>
            </a:r>
            <a:r>
              <a:rPr lang="en-US" sz="2400" dirty="0" smtClean="0"/>
              <a:t>. They are often stored by animals and can serve as </a:t>
            </a:r>
            <a:r>
              <a:rPr lang="en-US" sz="2400" u="sng" dirty="0" smtClean="0"/>
              <a:t>insulation as well</a:t>
            </a:r>
            <a:r>
              <a:rPr lang="en-US" sz="2400" dirty="0" smtClean="0"/>
              <a:t>.</a:t>
            </a:r>
            <a:r>
              <a:rPr lang="en-US" sz="800" dirty="0" smtClean="0"/>
              <a:t> </a:t>
            </a:r>
            <a:endParaRPr lang="en-US" sz="4400" dirty="0" smtClean="0"/>
          </a:p>
          <a:p>
            <a:pPr lvl="2"/>
            <a:r>
              <a:rPr lang="en-US" sz="2400" dirty="0" smtClean="0"/>
              <a:t>The most important type is a </a:t>
            </a:r>
            <a:r>
              <a:rPr lang="en-US" sz="2400" u="sng" dirty="0" err="1" smtClean="0"/>
              <a:t>phospholipid</a:t>
            </a:r>
            <a:r>
              <a:rPr lang="en-US" sz="2400" dirty="0" smtClean="0"/>
              <a:t>. Phospholipids’ unique shapes </a:t>
            </a:r>
            <a:r>
              <a:rPr lang="en-US" sz="2400" u="sng" dirty="0" smtClean="0"/>
              <a:t>form the cell membrane around the outside of EVERY cell.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2"/>
            <a:r>
              <a:rPr lang="en-US" sz="2400" u="sng" dirty="0" smtClean="0"/>
              <a:t>The indicator for lipids is a brown paper bag</a:t>
            </a:r>
            <a:r>
              <a:rPr lang="en-US" sz="2400" dirty="0" smtClean="0"/>
              <a:t>. Lipids get absorbed and leave a transparent spot.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 descr="http://bioweb.wku.edu/courses/biol115/wyatt/biochem/lipid/P-lipid.gif"/>
          <p:cNvPicPr/>
          <p:nvPr/>
        </p:nvPicPr>
        <p:blipFill>
          <a:blip r:embed="rId2">
            <a:grayscl/>
          </a:blip>
          <a:srcRect t="15566" r="42734"/>
          <a:stretch>
            <a:fillRect/>
          </a:stretch>
        </p:blipFill>
        <p:spPr bwMode="auto">
          <a:xfrm>
            <a:off x="0" y="4343400"/>
            <a:ext cx="1524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agram showing membrane proteins of different types embedded in the cell membrane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133600" cy="1397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3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080760"/>
          </a:xfrm>
        </p:spPr>
        <p:txBody>
          <a:bodyPr/>
          <a:lstStyle/>
          <a:p>
            <a:r>
              <a:rPr lang="en-US" sz="3000" dirty="0" smtClean="0"/>
              <a:t>Nucleic acids are atoms of </a:t>
            </a:r>
            <a:r>
              <a:rPr lang="en-US" sz="3000" u="sng" dirty="0" smtClean="0"/>
              <a:t>CHNOP</a:t>
            </a:r>
            <a:r>
              <a:rPr lang="en-US" sz="3000" dirty="0" smtClean="0"/>
              <a:t> arranged into a 3-part monomer called a </a:t>
            </a:r>
            <a:r>
              <a:rPr lang="en-US" sz="3000" u="sng" dirty="0" smtClean="0"/>
              <a:t>nucleotide</a:t>
            </a:r>
            <a:r>
              <a:rPr lang="en-US" sz="3000" dirty="0" smtClean="0"/>
              <a:t>. Nucleotides come in multiple different types and can store information in their sequence. </a:t>
            </a:r>
          </a:p>
          <a:p>
            <a:pPr lvl="2"/>
            <a:r>
              <a:rPr lang="en-US" u="sng" dirty="0" smtClean="0"/>
              <a:t>Deoxyribonucleic acid (aka DNA</a:t>
            </a:r>
            <a:r>
              <a:rPr lang="en-US" dirty="0" smtClean="0"/>
              <a:t>) is a </a:t>
            </a:r>
            <a:r>
              <a:rPr lang="en-US" u="sng" dirty="0" smtClean="0"/>
              <a:t>double strand </a:t>
            </a:r>
            <a:r>
              <a:rPr lang="en-US" dirty="0" smtClean="0"/>
              <a:t>of nucleotides that carries </a:t>
            </a:r>
            <a:r>
              <a:rPr lang="en-US" u="sng" dirty="0" smtClean="0"/>
              <a:t>the code</a:t>
            </a:r>
            <a:r>
              <a:rPr lang="en-US" dirty="0" smtClean="0"/>
              <a:t> for cells to make their needed molecules like proteins. </a:t>
            </a:r>
          </a:p>
          <a:p>
            <a:pPr lvl="2"/>
            <a:r>
              <a:rPr lang="en-US" sz="2400" dirty="0" smtClean="0"/>
              <a:t>Ribonucleic acid </a:t>
            </a:r>
            <a:r>
              <a:rPr lang="en-US" sz="2400" u="sng" dirty="0" smtClean="0"/>
              <a:t>(aka RNA</a:t>
            </a:r>
            <a:r>
              <a:rPr lang="en-US" sz="2400" dirty="0" smtClean="0"/>
              <a:t>) is a single strand of nucleotides that performs different jobs to help DNA </a:t>
            </a:r>
            <a:r>
              <a:rPr lang="en-US" sz="2400" u="sng" dirty="0" smtClean="0"/>
              <a:t>make proteins.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http://www.accessexcellence.org/RC/VL/GG/images/nucleotide.gif"/>
          <p:cNvPicPr/>
          <p:nvPr/>
        </p:nvPicPr>
        <p:blipFill>
          <a:blip r:embed="rId2"/>
          <a:srcRect t="56693"/>
          <a:stretch>
            <a:fillRect/>
          </a:stretch>
        </p:blipFill>
        <p:spPr bwMode="auto">
          <a:xfrm>
            <a:off x="5410200" y="42672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4582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Proteins are atoms of </a:t>
            </a:r>
            <a:r>
              <a:rPr lang="en-US" u="sng" dirty="0" smtClean="0"/>
              <a:t>CHNOPS </a:t>
            </a:r>
            <a:r>
              <a:rPr lang="en-US" dirty="0" smtClean="0"/>
              <a:t>arranged into a monomer called an </a:t>
            </a:r>
            <a:r>
              <a:rPr lang="en-US" u="sng" dirty="0" smtClean="0"/>
              <a:t>amino acid</a:t>
            </a:r>
            <a:r>
              <a:rPr lang="en-US" dirty="0" smtClean="0"/>
              <a:t>. Amino acids come in 20 different types and MUST go in the right order to form the right shaped protein.  </a:t>
            </a:r>
            <a:endParaRPr lang="en-US" sz="2400" dirty="0" smtClean="0"/>
          </a:p>
          <a:p>
            <a:pPr lvl="2"/>
            <a:r>
              <a:rPr lang="en-US" sz="2400" dirty="0" smtClean="0"/>
              <a:t>A protein’s shape is important to the job it performs. There are 6 important jobs.</a:t>
            </a:r>
            <a:endParaRPr lang="en-US" sz="2000" dirty="0" smtClean="0"/>
          </a:p>
          <a:p>
            <a:pPr lvl="3"/>
            <a:r>
              <a:rPr lang="en-US" u="sng" dirty="0" smtClean="0"/>
              <a:t>Structure</a:t>
            </a:r>
            <a:r>
              <a:rPr lang="en-US" dirty="0" smtClean="0"/>
              <a:t> – like hair, nails, muscle </a:t>
            </a:r>
            <a:r>
              <a:rPr lang="en-US" u="sng" dirty="0" smtClean="0"/>
              <a:t>Communication</a:t>
            </a:r>
            <a:r>
              <a:rPr lang="en-US" dirty="0" smtClean="0"/>
              <a:t> – like the hormone insulin</a:t>
            </a:r>
            <a:endParaRPr lang="en-US" sz="1800" dirty="0" smtClean="0"/>
          </a:p>
          <a:p>
            <a:pPr lvl="3"/>
            <a:r>
              <a:rPr lang="en-US" u="sng" dirty="0" smtClean="0"/>
              <a:t>Immune protection</a:t>
            </a:r>
            <a:r>
              <a:rPr lang="en-US" dirty="0" smtClean="0"/>
              <a:t> – like antibodies</a:t>
            </a:r>
            <a:endParaRPr lang="en-US" sz="1800" dirty="0" smtClean="0"/>
          </a:p>
          <a:p>
            <a:pPr lvl="3"/>
            <a:r>
              <a:rPr lang="en-US" u="sng" dirty="0" smtClean="0"/>
              <a:t>Absorb light</a:t>
            </a:r>
            <a:r>
              <a:rPr lang="en-US" dirty="0" smtClean="0"/>
              <a:t> – like melanin and chlorophyll</a:t>
            </a:r>
            <a:endParaRPr lang="en-US" sz="1800" dirty="0" smtClean="0"/>
          </a:p>
          <a:p>
            <a:pPr lvl="3"/>
            <a:r>
              <a:rPr lang="en-US" u="sng" dirty="0" smtClean="0"/>
              <a:t>Transport</a:t>
            </a:r>
            <a:r>
              <a:rPr lang="en-US" dirty="0" smtClean="0"/>
              <a:t> – like hemoglobin in your blood</a:t>
            </a:r>
            <a:endParaRPr lang="en-US" sz="1800" dirty="0" smtClean="0"/>
          </a:p>
          <a:p>
            <a:pPr lvl="3"/>
            <a:r>
              <a:rPr lang="en-US" u="sng" dirty="0" smtClean="0"/>
              <a:t>Enzymes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like catalase that breaks down hydrogen peroxide		</a:t>
            </a:r>
          </a:p>
          <a:p>
            <a:pPr lvl="3"/>
            <a:endParaRPr lang="en-US" sz="1800" dirty="0" smtClean="0"/>
          </a:p>
          <a:p>
            <a:pPr lvl="2"/>
            <a:r>
              <a:rPr lang="en-US" sz="2400" u="sng" dirty="0" err="1" smtClean="0"/>
              <a:t>Biurent</a:t>
            </a:r>
            <a:r>
              <a:rPr lang="en-US" sz="2400" u="sng" dirty="0" smtClean="0"/>
              <a:t> indicates if protein is present</a:t>
            </a:r>
            <a:r>
              <a:rPr lang="en-US" sz="2400" dirty="0" smtClean="0"/>
              <a:t> by turning from blue to purple.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http://www-3.unipv.it/webbio/anatcomp/freitas/2008-2009/protein_struc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14163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852160"/>
          </a:xfrm>
        </p:spPr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These four macromolecules are found in EVERY living thing on Earth. Cells make and break down these molecules as part of the </a:t>
            </a:r>
            <a:r>
              <a:rPr lang="en-US" u="sng" dirty="0" smtClean="0"/>
              <a:t>cell’s regulation and homeostasis needed for survival</a:t>
            </a:r>
            <a:r>
              <a:rPr lang="en-US" dirty="0" smtClean="0"/>
              <a:t>. 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0772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Summary</a:t>
            </a:r>
            <a:r>
              <a:rPr lang="en-US" b="1" u="sng" dirty="0" smtClean="0"/>
              <a:t>: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3810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Enzymes are a group of </a:t>
            </a:r>
            <a:r>
              <a:rPr lang="en-US" u="sng" dirty="0" smtClean="0"/>
              <a:t>proteins</a:t>
            </a:r>
            <a:r>
              <a:rPr lang="en-US" dirty="0" smtClean="0"/>
              <a:t> that allow organisms to regulate internal conditions by speeding up chemical reactions</a:t>
            </a:r>
            <a:r>
              <a:rPr lang="en-US" dirty="0" smtClean="0"/>
              <a:t>. </a:t>
            </a:r>
            <a:r>
              <a:rPr lang="en-US" dirty="0" smtClean="0"/>
              <a:t>Enzymes </a:t>
            </a:r>
            <a:r>
              <a:rPr lang="en-US" u="sng" dirty="0"/>
              <a:t>convert substrates into products </a:t>
            </a:r>
            <a:r>
              <a:rPr lang="en-US" dirty="0" smtClean="0"/>
              <a:t> and have 4 unique properties.</a:t>
            </a:r>
            <a:endParaRPr lang="en-US" sz="2400" dirty="0" smtClean="0"/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Enzymes </a:t>
            </a:r>
            <a:r>
              <a:rPr lang="en-US" u="sng" dirty="0" smtClean="0"/>
              <a:t>speed up chemical reactions </a:t>
            </a:r>
            <a:r>
              <a:rPr lang="en-US" dirty="0" smtClean="0"/>
              <a:t>(synthesizing and digestion) by bringing substrates together in the optimum orientation</a:t>
            </a:r>
            <a:r>
              <a:rPr lang="en-US" u="sng" dirty="0" smtClean="0"/>
              <a:t>, thus lowering the activation energy </a:t>
            </a:r>
            <a:r>
              <a:rPr lang="en-US" dirty="0" smtClean="0"/>
              <a:t>which is needed to start the reaction. Since enzymes are usually proteins, they are called </a:t>
            </a:r>
            <a:r>
              <a:rPr lang="en-US" u="sng" dirty="0" smtClean="0"/>
              <a:t>organic catalysts</a:t>
            </a:r>
            <a:r>
              <a:rPr lang="en-US" dirty="0" smtClean="0"/>
              <a:t>. </a:t>
            </a:r>
            <a:endParaRPr lang="en-US" sz="2400" dirty="0" smtClean="0"/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Enzymes have a </a:t>
            </a:r>
            <a:r>
              <a:rPr lang="en-US" u="sng" dirty="0" smtClean="0"/>
              <a:t>specifically shaped active </a:t>
            </a:r>
            <a:r>
              <a:rPr lang="en-US" dirty="0" smtClean="0"/>
              <a:t>site that fits with only certain substrates.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http://www.biologycorner.com/resources/enzyme_labelm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962400"/>
            <a:ext cx="43672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1246</TotalTime>
  <Words>472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Unit 2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joanna.schimizzi</dc:creator>
  <cp:lastModifiedBy>Haley Shust</cp:lastModifiedBy>
  <cp:revision>52</cp:revision>
  <dcterms:created xsi:type="dcterms:W3CDTF">2012-08-20T16:37:17Z</dcterms:created>
  <dcterms:modified xsi:type="dcterms:W3CDTF">2015-09-03T01:18:48Z</dcterms:modified>
</cp:coreProperties>
</file>